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703" r:id="rId5"/>
  </p:sldMasterIdLst>
  <p:notesMasterIdLst>
    <p:notesMasterId r:id="rId42"/>
  </p:notesMasterIdLst>
  <p:sldIdLst>
    <p:sldId id="256" r:id="rId6"/>
    <p:sldId id="819" r:id="rId7"/>
    <p:sldId id="824" r:id="rId8"/>
    <p:sldId id="820" r:id="rId9"/>
    <p:sldId id="828" r:id="rId10"/>
    <p:sldId id="829" r:id="rId11"/>
    <p:sldId id="830" r:id="rId12"/>
    <p:sldId id="831" r:id="rId13"/>
    <p:sldId id="832" r:id="rId14"/>
    <p:sldId id="857" r:id="rId15"/>
    <p:sldId id="833" r:id="rId16"/>
    <p:sldId id="835" r:id="rId17"/>
    <p:sldId id="856" r:id="rId18"/>
    <p:sldId id="836" r:id="rId19"/>
    <p:sldId id="847" r:id="rId20"/>
    <p:sldId id="848" r:id="rId21"/>
    <p:sldId id="846" r:id="rId22"/>
    <p:sldId id="851" r:id="rId23"/>
    <p:sldId id="853" r:id="rId24"/>
    <p:sldId id="838" r:id="rId25"/>
    <p:sldId id="858" r:id="rId26"/>
    <p:sldId id="861" r:id="rId27"/>
    <p:sldId id="839" r:id="rId28"/>
    <p:sldId id="843" r:id="rId29"/>
    <p:sldId id="844" r:id="rId30"/>
    <p:sldId id="845" r:id="rId31"/>
    <p:sldId id="863" r:id="rId32"/>
    <p:sldId id="825" r:id="rId33"/>
    <p:sldId id="806" r:id="rId34"/>
    <p:sldId id="855" r:id="rId35"/>
    <p:sldId id="850" r:id="rId36"/>
    <p:sldId id="864" r:id="rId37"/>
    <p:sldId id="865" r:id="rId38"/>
    <p:sldId id="866" r:id="rId39"/>
    <p:sldId id="854" r:id="rId40"/>
    <p:sldId id="859" r:id="rId41"/>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94" userDrawn="1">
          <p15:clr>
            <a:srgbClr val="A4A3A4"/>
          </p15:clr>
        </p15:guide>
        <p15:guide id="2" pos="1141" userDrawn="1">
          <p15:clr>
            <a:srgbClr val="A4A3A4"/>
          </p15:clr>
        </p15:guide>
        <p15:guide id="3" orient="horz" pos="218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B6CB"/>
    <a:srgbClr val="1F2B54"/>
    <a:srgbClr val="D4FFF5"/>
    <a:srgbClr val="00A2FF"/>
    <a:srgbClr val="3A8DEF"/>
    <a:srgbClr val="0B3977"/>
    <a:srgbClr val="0B2554"/>
    <a:srgbClr val="203864"/>
    <a:srgbClr val="7030A0"/>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03" autoAdjust="0"/>
    <p:restoredTop sz="94648"/>
  </p:normalViewPr>
  <p:slideViewPr>
    <p:cSldViewPr snapToGrid="0">
      <p:cViewPr varScale="1">
        <p:scale>
          <a:sx n="78" d="100"/>
          <a:sy n="78" d="100"/>
        </p:scale>
        <p:origin x="240" y="62"/>
      </p:cViewPr>
      <p:guideLst>
        <p:guide orient="horz" pos="1094"/>
        <p:guide pos="1141"/>
        <p:guide orient="horz" pos="218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5F44C4-9223-4CE9-9AD3-53DD3F2A662C}" type="datetimeFigureOut">
              <a:rPr lang="pt-BR" smtClean="0"/>
              <a:t>23/06/2026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531233-44A0-4BD2-BA24-F47DF86DB828}" type="slidenum">
              <a:rPr lang="pt-BR" smtClean="0"/>
              <a:t>‹nº›</a:t>
            </a:fld>
            <a:endParaRPr lang="pt-BR"/>
          </a:p>
        </p:txBody>
      </p:sp>
    </p:spTree>
    <p:extLst>
      <p:ext uri="{BB962C8B-B14F-4D97-AF65-F5344CB8AC3E}">
        <p14:creationId xmlns:p14="http://schemas.microsoft.com/office/powerpoint/2010/main" val="2298715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4E531233-44A0-4BD2-BA24-F47DF86DB828}" type="slidenum">
              <a:rPr lang="pt-BR" smtClean="0"/>
              <a:t>3</a:t>
            </a:fld>
            <a:endParaRPr lang="pt-BR"/>
          </a:p>
        </p:txBody>
      </p:sp>
    </p:spTree>
    <p:extLst>
      <p:ext uri="{BB962C8B-B14F-4D97-AF65-F5344CB8AC3E}">
        <p14:creationId xmlns:p14="http://schemas.microsoft.com/office/powerpoint/2010/main" val="3658664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oto - Horizontal">
    <p:spTree>
      <p:nvGrpSpPr>
        <p:cNvPr id="1" name=""/>
        <p:cNvGrpSpPr/>
        <p:nvPr/>
      </p:nvGrpSpPr>
      <p:grpSpPr>
        <a:xfrm>
          <a:off x="0" y="0"/>
          <a:ext cx="0" cy="0"/>
          <a:chOff x="0" y="0"/>
          <a:chExt cx="0" cy="0"/>
        </a:xfrm>
      </p:grpSpPr>
      <p:sp>
        <p:nvSpPr>
          <p:cNvPr id="23" name="Número do Slide"/>
          <p:cNvSpPr txBox="1">
            <a:spLocks noGrp="1"/>
          </p:cNvSpPr>
          <p:nvPr>
            <p:ph type="sldNum" sz="quarter" idx="2"/>
          </p:nvPr>
        </p:nvSpPr>
        <p:spPr>
          <a:xfrm>
            <a:off x="11463657" y="6285668"/>
            <a:ext cx="102657" cy="287258"/>
          </a:xfrm>
          <a:prstGeom prst="rect">
            <a:avLst/>
          </a:prstGeom>
        </p:spPr>
        <p:txBody>
          <a:bodyPr/>
          <a:lstStyle/>
          <a:p>
            <a:fld id="{86CB4B4D-7CA3-9044-876B-883B54F8677D}" type="slidenum">
              <a:t>‹nº›</a:t>
            </a:fld>
            <a:endParaRPr/>
          </a:p>
        </p:txBody>
      </p:sp>
      <p:sp>
        <p:nvSpPr>
          <p:cNvPr id="3" name="Espaço Reservado para Imagem 2">
            <a:extLst>
              <a:ext uri="{FF2B5EF4-FFF2-40B4-BE49-F238E27FC236}">
                <a16:creationId xmlns:a16="http://schemas.microsoft.com/office/drawing/2014/main" id="{35276A9D-ED3C-4050-9105-90DDBDBBAAAA}"/>
              </a:ext>
            </a:extLst>
          </p:cNvPr>
          <p:cNvSpPr>
            <a:spLocks noGrp="1"/>
          </p:cNvSpPr>
          <p:nvPr>
            <p:ph type="pic" sz="quarter" idx="10"/>
          </p:nvPr>
        </p:nvSpPr>
        <p:spPr>
          <a:xfrm>
            <a:off x="8509635" y="1795549"/>
            <a:ext cx="3682365" cy="3682365"/>
          </a:xfrm>
          <a:prstGeom prst="rect">
            <a:avLst/>
          </a:prstGeom>
          <a:solidFill>
            <a:schemeClr val="bg1">
              <a:lumMod val="85000"/>
            </a:schemeClr>
          </a:solidFill>
        </p:spPr>
        <p:txBody>
          <a:bodyPr/>
          <a:lstStyle>
            <a:lvl1pPr marL="0" indent="0">
              <a:buNone/>
              <a:defRPr sz="1000">
                <a:latin typeface="Source Sans Pro Light" panose="020B0403030403020204" pitchFamily="34" charset="0"/>
                <a:ea typeface="Source Sans Pro Light" panose="020B0403030403020204" pitchFamily="34" charset="0"/>
              </a:defRPr>
            </a:lvl1pPr>
          </a:lstStyle>
          <a:p>
            <a:endParaRPr lang="pt-B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10_Пользовательский макет">
    <p:spTree>
      <p:nvGrpSpPr>
        <p:cNvPr id="1" name=""/>
        <p:cNvGrpSpPr/>
        <p:nvPr/>
      </p:nvGrpSpPr>
      <p:grpSpPr>
        <a:xfrm>
          <a:off x="0" y="0"/>
          <a:ext cx="0" cy="0"/>
          <a:chOff x="0" y="0"/>
          <a:chExt cx="0" cy="0"/>
        </a:xfrm>
      </p:grpSpPr>
      <p:sp>
        <p:nvSpPr>
          <p:cNvPr id="125" name="Picture Placeholder 2"/>
          <p:cNvSpPr>
            <a:spLocks noGrp="1"/>
          </p:cNvSpPr>
          <p:nvPr>
            <p:ph type="pic" sz="quarter" idx="13"/>
          </p:nvPr>
        </p:nvSpPr>
        <p:spPr>
          <a:xfrm>
            <a:off x="5313302" y="1680286"/>
            <a:ext cx="1532157" cy="1532319"/>
          </a:xfrm>
          <a:prstGeom prst="rect">
            <a:avLst/>
          </a:prstGeom>
        </p:spPr>
        <p:txBody>
          <a:bodyPr lIns="91439" tIns="45719" rIns="91439" bIns="45719" anchor="t">
            <a:noAutofit/>
          </a:bodyPr>
          <a:lstStyle/>
          <a:p>
            <a:endParaRPr/>
          </a:p>
        </p:txBody>
      </p:sp>
      <p:sp>
        <p:nvSpPr>
          <p:cNvPr id="126" name="Picture Placeholder 2"/>
          <p:cNvSpPr>
            <a:spLocks noGrp="1"/>
          </p:cNvSpPr>
          <p:nvPr>
            <p:ph type="pic" sz="quarter" idx="14"/>
          </p:nvPr>
        </p:nvSpPr>
        <p:spPr>
          <a:xfrm>
            <a:off x="6972425" y="1680286"/>
            <a:ext cx="1532157" cy="1532319"/>
          </a:xfrm>
          <a:prstGeom prst="rect">
            <a:avLst/>
          </a:prstGeom>
        </p:spPr>
        <p:txBody>
          <a:bodyPr lIns="91439" tIns="45719" rIns="91439" bIns="45719" anchor="t">
            <a:noAutofit/>
          </a:bodyPr>
          <a:lstStyle/>
          <a:p>
            <a:endParaRPr/>
          </a:p>
        </p:txBody>
      </p:sp>
      <p:sp>
        <p:nvSpPr>
          <p:cNvPr id="127" name="Picture Placeholder 2"/>
          <p:cNvSpPr>
            <a:spLocks noGrp="1"/>
          </p:cNvSpPr>
          <p:nvPr>
            <p:ph type="pic" sz="quarter" idx="15"/>
          </p:nvPr>
        </p:nvSpPr>
        <p:spPr>
          <a:xfrm>
            <a:off x="8631548" y="1680286"/>
            <a:ext cx="1532157" cy="1532319"/>
          </a:xfrm>
          <a:prstGeom prst="rect">
            <a:avLst/>
          </a:prstGeom>
        </p:spPr>
        <p:txBody>
          <a:bodyPr lIns="91439" tIns="45719" rIns="91439" bIns="45719" anchor="t">
            <a:noAutofit/>
          </a:bodyPr>
          <a:lstStyle/>
          <a:p>
            <a:endParaRPr/>
          </a:p>
        </p:txBody>
      </p:sp>
      <p:sp>
        <p:nvSpPr>
          <p:cNvPr id="128" name="Picture Placeholder 2"/>
          <p:cNvSpPr>
            <a:spLocks noGrp="1"/>
          </p:cNvSpPr>
          <p:nvPr>
            <p:ph type="pic" sz="quarter" idx="16"/>
          </p:nvPr>
        </p:nvSpPr>
        <p:spPr>
          <a:xfrm>
            <a:off x="10290671" y="1680286"/>
            <a:ext cx="1532157" cy="1532319"/>
          </a:xfrm>
          <a:prstGeom prst="rect">
            <a:avLst/>
          </a:prstGeom>
        </p:spPr>
        <p:txBody>
          <a:bodyPr lIns="91439" tIns="45719" rIns="91439" bIns="45719" anchor="t">
            <a:noAutofit/>
          </a:bodyPr>
          <a:lstStyle/>
          <a:p>
            <a:endParaRPr/>
          </a:p>
        </p:txBody>
      </p:sp>
      <p:sp>
        <p:nvSpPr>
          <p:cNvPr id="129" name="Picture Placeholder 2"/>
          <p:cNvSpPr>
            <a:spLocks noGrp="1"/>
          </p:cNvSpPr>
          <p:nvPr>
            <p:ph type="pic" sz="quarter" idx="17"/>
          </p:nvPr>
        </p:nvSpPr>
        <p:spPr>
          <a:xfrm>
            <a:off x="5313302" y="3339586"/>
            <a:ext cx="1532157" cy="1532320"/>
          </a:xfrm>
          <a:prstGeom prst="rect">
            <a:avLst/>
          </a:prstGeom>
        </p:spPr>
        <p:txBody>
          <a:bodyPr lIns="91439" tIns="45719" rIns="91439" bIns="45719" anchor="t">
            <a:noAutofit/>
          </a:bodyPr>
          <a:lstStyle/>
          <a:p>
            <a:endParaRPr/>
          </a:p>
        </p:txBody>
      </p:sp>
      <p:sp>
        <p:nvSpPr>
          <p:cNvPr id="130" name="Picture Placeholder 2"/>
          <p:cNvSpPr>
            <a:spLocks noGrp="1"/>
          </p:cNvSpPr>
          <p:nvPr>
            <p:ph type="pic" sz="quarter" idx="18"/>
          </p:nvPr>
        </p:nvSpPr>
        <p:spPr>
          <a:xfrm>
            <a:off x="6972425" y="3339586"/>
            <a:ext cx="1532157" cy="1532320"/>
          </a:xfrm>
          <a:prstGeom prst="rect">
            <a:avLst/>
          </a:prstGeom>
        </p:spPr>
        <p:txBody>
          <a:bodyPr lIns="91439" tIns="45719" rIns="91439" bIns="45719" anchor="t">
            <a:noAutofit/>
          </a:bodyPr>
          <a:lstStyle/>
          <a:p>
            <a:endParaRPr/>
          </a:p>
        </p:txBody>
      </p:sp>
      <p:sp>
        <p:nvSpPr>
          <p:cNvPr id="131" name="Picture Placeholder 2"/>
          <p:cNvSpPr>
            <a:spLocks noGrp="1"/>
          </p:cNvSpPr>
          <p:nvPr>
            <p:ph type="pic" sz="quarter" idx="19"/>
          </p:nvPr>
        </p:nvSpPr>
        <p:spPr>
          <a:xfrm>
            <a:off x="8631548" y="3339586"/>
            <a:ext cx="1532157" cy="1532320"/>
          </a:xfrm>
          <a:prstGeom prst="rect">
            <a:avLst/>
          </a:prstGeom>
        </p:spPr>
        <p:txBody>
          <a:bodyPr lIns="91439" tIns="45719" rIns="91439" bIns="45719" anchor="t">
            <a:noAutofit/>
          </a:bodyPr>
          <a:lstStyle/>
          <a:p>
            <a:endParaRPr/>
          </a:p>
        </p:txBody>
      </p:sp>
      <p:sp>
        <p:nvSpPr>
          <p:cNvPr id="132" name="Picture Placeholder 2"/>
          <p:cNvSpPr>
            <a:spLocks noGrp="1"/>
          </p:cNvSpPr>
          <p:nvPr>
            <p:ph type="pic" sz="quarter" idx="20"/>
          </p:nvPr>
        </p:nvSpPr>
        <p:spPr>
          <a:xfrm>
            <a:off x="10290671" y="3339586"/>
            <a:ext cx="1532157" cy="1532320"/>
          </a:xfrm>
          <a:prstGeom prst="rect">
            <a:avLst/>
          </a:prstGeom>
        </p:spPr>
        <p:txBody>
          <a:bodyPr lIns="91439" tIns="45719" rIns="91439" bIns="45719" anchor="t">
            <a:noAutofit/>
          </a:bodyPr>
          <a:lstStyle/>
          <a:p>
            <a:endParaRPr/>
          </a:p>
        </p:txBody>
      </p:sp>
      <p:sp>
        <p:nvSpPr>
          <p:cNvPr id="133" name="Picture Placeholder 2"/>
          <p:cNvSpPr>
            <a:spLocks noGrp="1"/>
          </p:cNvSpPr>
          <p:nvPr>
            <p:ph type="pic" sz="quarter" idx="21"/>
          </p:nvPr>
        </p:nvSpPr>
        <p:spPr>
          <a:xfrm>
            <a:off x="5313302" y="4998885"/>
            <a:ext cx="1532157" cy="1532320"/>
          </a:xfrm>
          <a:prstGeom prst="rect">
            <a:avLst/>
          </a:prstGeom>
        </p:spPr>
        <p:txBody>
          <a:bodyPr lIns="91439" tIns="45719" rIns="91439" bIns="45719" anchor="t">
            <a:noAutofit/>
          </a:bodyPr>
          <a:lstStyle/>
          <a:p>
            <a:endParaRPr/>
          </a:p>
        </p:txBody>
      </p:sp>
      <p:sp>
        <p:nvSpPr>
          <p:cNvPr id="134" name="Picture Placeholder 2"/>
          <p:cNvSpPr>
            <a:spLocks noGrp="1"/>
          </p:cNvSpPr>
          <p:nvPr>
            <p:ph type="pic" sz="quarter" idx="22"/>
          </p:nvPr>
        </p:nvSpPr>
        <p:spPr>
          <a:xfrm>
            <a:off x="6972425" y="4998885"/>
            <a:ext cx="1532157" cy="1532320"/>
          </a:xfrm>
          <a:prstGeom prst="rect">
            <a:avLst/>
          </a:prstGeom>
        </p:spPr>
        <p:txBody>
          <a:bodyPr lIns="91439" tIns="45719" rIns="91439" bIns="45719" anchor="t">
            <a:noAutofit/>
          </a:bodyPr>
          <a:lstStyle/>
          <a:p>
            <a:endParaRPr/>
          </a:p>
        </p:txBody>
      </p:sp>
      <p:sp>
        <p:nvSpPr>
          <p:cNvPr id="135" name="Picture Placeholder 2"/>
          <p:cNvSpPr>
            <a:spLocks noGrp="1"/>
          </p:cNvSpPr>
          <p:nvPr>
            <p:ph type="pic" sz="quarter" idx="23"/>
          </p:nvPr>
        </p:nvSpPr>
        <p:spPr>
          <a:xfrm>
            <a:off x="8631548" y="4998885"/>
            <a:ext cx="1532157" cy="1532320"/>
          </a:xfrm>
          <a:prstGeom prst="rect">
            <a:avLst/>
          </a:prstGeom>
        </p:spPr>
        <p:txBody>
          <a:bodyPr lIns="91439" tIns="45719" rIns="91439" bIns="45719" anchor="t">
            <a:noAutofit/>
          </a:bodyPr>
          <a:lstStyle/>
          <a:p>
            <a:endParaRPr/>
          </a:p>
        </p:txBody>
      </p:sp>
      <p:sp>
        <p:nvSpPr>
          <p:cNvPr id="136" name="Picture Placeholder 2"/>
          <p:cNvSpPr>
            <a:spLocks noGrp="1"/>
          </p:cNvSpPr>
          <p:nvPr>
            <p:ph type="pic" sz="quarter" idx="24"/>
          </p:nvPr>
        </p:nvSpPr>
        <p:spPr>
          <a:xfrm>
            <a:off x="10290671" y="4998885"/>
            <a:ext cx="1532157" cy="1532320"/>
          </a:xfrm>
          <a:prstGeom prst="rect">
            <a:avLst/>
          </a:prstGeom>
        </p:spPr>
        <p:txBody>
          <a:bodyPr lIns="91439" tIns="45719" rIns="91439" bIns="45719" anchor="t">
            <a:noAutofit/>
          </a:bodyPr>
          <a:lstStyle/>
          <a:p>
            <a:endParaRPr/>
          </a:p>
        </p:txBody>
      </p:sp>
      <p:sp>
        <p:nvSpPr>
          <p:cNvPr id="137" name="Picture Placeholder 2"/>
          <p:cNvSpPr>
            <a:spLocks noGrp="1"/>
          </p:cNvSpPr>
          <p:nvPr>
            <p:ph type="pic" sz="quarter" idx="25"/>
          </p:nvPr>
        </p:nvSpPr>
        <p:spPr>
          <a:xfrm>
            <a:off x="3654180" y="3339586"/>
            <a:ext cx="1532157" cy="1532320"/>
          </a:xfrm>
          <a:prstGeom prst="rect">
            <a:avLst/>
          </a:prstGeom>
        </p:spPr>
        <p:txBody>
          <a:bodyPr lIns="91439" tIns="45719" rIns="91439" bIns="45719" anchor="t">
            <a:noAutofit/>
          </a:bodyPr>
          <a:lstStyle/>
          <a:p>
            <a:endParaRPr/>
          </a:p>
        </p:txBody>
      </p:sp>
      <p:sp>
        <p:nvSpPr>
          <p:cNvPr id="138" name="Picture Placeholder 2"/>
          <p:cNvSpPr>
            <a:spLocks noGrp="1"/>
          </p:cNvSpPr>
          <p:nvPr>
            <p:ph type="pic" sz="quarter" idx="26"/>
          </p:nvPr>
        </p:nvSpPr>
        <p:spPr>
          <a:xfrm>
            <a:off x="3654180" y="4998885"/>
            <a:ext cx="1532157" cy="1532320"/>
          </a:xfrm>
          <a:prstGeom prst="rect">
            <a:avLst/>
          </a:prstGeom>
        </p:spPr>
        <p:txBody>
          <a:bodyPr lIns="91439" tIns="45719" rIns="91439" bIns="45719" anchor="t">
            <a:noAutofit/>
          </a:bodyPr>
          <a:lstStyle/>
          <a:p>
            <a:endParaRPr/>
          </a:p>
        </p:txBody>
      </p:sp>
      <p:sp>
        <p:nvSpPr>
          <p:cNvPr id="139" name="Picture Placeholder 2"/>
          <p:cNvSpPr>
            <a:spLocks noGrp="1"/>
          </p:cNvSpPr>
          <p:nvPr>
            <p:ph type="pic" sz="quarter" idx="27"/>
          </p:nvPr>
        </p:nvSpPr>
        <p:spPr>
          <a:xfrm>
            <a:off x="1995054" y="4998885"/>
            <a:ext cx="1532157" cy="1532320"/>
          </a:xfrm>
          <a:prstGeom prst="rect">
            <a:avLst/>
          </a:prstGeom>
        </p:spPr>
        <p:txBody>
          <a:bodyPr lIns="91439" tIns="45719" rIns="91439" bIns="45719" anchor="t">
            <a:noAutofit/>
          </a:bodyPr>
          <a:lstStyle/>
          <a:p>
            <a:endParaRPr/>
          </a:p>
        </p:txBody>
      </p:sp>
      <p:sp>
        <p:nvSpPr>
          <p:cNvPr id="140" name="Número do Slide"/>
          <p:cNvSpPr txBox="1">
            <a:spLocks noGrp="1"/>
          </p:cNvSpPr>
          <p:nvPr>
            <p:ph type="sldNum" sz="quarter" idx="2"/>
          </p:nvPr>
        </p:nvSpPr>
        <p:spPr>
          <a:xfrm>
            <a:off x="8306528" y="6171686"/>
            <a:ext cx="428320" cy="369330"/>
          </a:xfrm>
          <a:prstGeom prst="rect">
            <a:avLst/>
          </a:prstGeom>
        </p:spPr>
        <p:txBody>
          <a:bodyPr lIns="91439" tIns="91439" rIns="91439" bIns="91439" anchor="ctr"/>
          <a:lstStyle>
            <a:lvl1pPr algn="r" defTabSz="914400">
              <a:defRPr>
                <a:latin typeface="Arial"/>
                <a:ea typeface="Arial"/>
                <a:cs typeface="Arial"/>
                <a:sym typeface="Arial"/>
              </a:defRPr>
            </a:lvl1p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12_Пользовательский макет">
    <p:spTree>
      <p:nvGrpSpPr>
        <p:cNvPr id="1" name=""/>
        <p:cNvGrpSpPr/>
        <p:nvPr/>
      </p:nvGrpSpPr>
      <p:grpSpPr>
        <a:xfrm>
          <a:off x="0" y="0"/>
          <a:ext cx="0" cy="0"/>
          <a:chOff x="0" y="0"/>
          <a:chExt cx="0" cy="0"/>
        </a:xfrm>
      </p:grpSpPr>
      <p:sp>
        <p:nvSpPr>
          <p:cNvPr id="147" name="Freeform 5"/>
          <p:cNvSpPr>
            <a:spLocks noGrp="1"/>
          </p:cNvSpPr>
          <p:nvPr>
            <p:ph type="pic" idx="13"/>
          </p:nvPr>
        </p:nvSpPr>
        <p:spPr>
          <a:xfrm>
            <a:off x="3175" y="0"/>
            <a:ext cx="12188826" cy="3969030"/>
          </a:xfrm>
          <a:prstGeom prst="rect">
            <a:avLst/>
          </a:prstGeom>
        </p:spPr>
        <p:txBody>
          <a:bodyPr lIns="91439" tIns="45719" rIns="91439" bIns="45719" anchor="t">
            <a:noAutofit/>
          </a:bodyPr>
          <a:lstStyle/>
          <a:p>
            <a:endParaRPr/>
          </a:p>
        </p:txBody>
      </p:sp>
      <p:sp>
        <p:nvSpPr>
          <p:cNvPr id="148" name="Número do Slide"/>
          <p:cNvSpPr txBox="1">
            <a:spLocks noGrp="1"/>
          </p:cNvSpPr>
          <p:nvPr>
            <p:ph type="sldNum" sz="quarter" idx="2"/>
          </p:nvPr>
        </p:nvSpPr>
        <p:spPr>
          <a:xfrm>
            <a:off x="8510844" y="6264018"/>
            <a:ext cx="225381" cy="184664"/>
          </a:xfrm>
          <a:prstGeom prst="rect">
            <a:avLst/>
          </a:prstGeom>
        </p:spPr>
        <p:txBody>
          <a:bodyPr lIns="45719" tIns="45719" rIns="45719" bIns="45719" anchor="ctr"/>
          <a:lstStyle>
            <a:lvl1pPr algn="r" defTabSz="914217">
              <a:defRPr sz="600">
                <a:latin typeface="Montserrat Medium"/>
                <a:ea typeface="Montserrat Medium"/>
                <a:cs typeface="Montserrat Medium"/>
                <a:sym typeface="Montserrat Medium"/>
              </a:defRPr>
            </a:lvl1p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53B4FA-B2BC-4A51-8483-7C2DDF859B58}"/>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96F06A0C-A9AB-4FF1-8925-5E1AB16F6F3B}"/>
              </a:ext>
            </a:extLst>
          </p:cNvPr>
          <p:cNvSpPr>
            <a:spLocks noGrp="1"/>
          </p:cNvSpPr>
          <p:nvPr>
            <p:ph idx="1"/>
          </p:nvPr>
        </p:nvSpPr>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para Data 3">
            <a:extLst>
              <a:ext uri="{FF2B5EF4-FFF2-40B4-BE49-F238E27FC236}">
                <a16:creationId xmlns:a16="http://schemas.microsoft.com/office/drawing/2014/main" id="{116C979F-BACA-4FFB-838D-AF9DDF649E83}"/>
              </a:ext>
            </a:extLst>
          </p:cNvPr>
          <p:cNvSpPr>
            <a:spLocks noGrp="1"/>
          </p:cNvSpPr>
          <p:nvPr>
            <p:ph type="dt" sz="half" idx="10"/>
          </p:nvPr>
        </p:nvSpPr>
        <p:spPr/>
        <p:txBody>
          <a:bodyPr/>
          <a:lstStyle/>
          <a:p>
            <a:fld id="{230C9FD4-33C2-4546-A706-77235B1912FE}" type="datetimeFigureOut">
              <a:rPr lang="pt-BR" smtClean="0"/>
              <a:t>23/06/2026</a:t>
            </a:fld>
            <a:endParaRPr lang="pt-BR"/>
          </a:p>
        </p:txBody>
      </p:sp>
      <p:sp>
        <p:nvSpPr>
          <p:cNvPr id="5" name="Espaço Reservado para Rodapé 4">
            <a:extLst>
              <a:ext uri="{FF2B5EF4-FFF2-40B4-BE49-F238E27FC236}">
                <a16:creationId xmlns:a16="http://schemas.microsoft.com/office/drawing/2014/main" id="{6883E817-1138-4A13-8995-985B8755EC9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1A866D8-B9BF-4469-867F-56608B03C473}"/>
              </a:ext>
            </a:extLst>
          </p:cNvPr>
          <p:cNvSpPr>
            <a:spLocks noGrp="1"/>
          </p:cNvSpPr>
          <p:nvPr>
            <p:ph type="sldNum" sz="quarter" idx="12"/>
          </p:nvPr>
        </p:nvSpPr>
        <p:spPr>
          <a:xfrm>
            <a:off x="11463657" y="6285668"/>
            <a:ext cx="102657" cy="287258"/>
          </a:xfrm>
          <a:prstGeom prst="rect">
            <a:avLst/>
          </a:prstGeom>
        </p:spPr>
        <p:txBody>
          <a:bodyPr/>
          <a:lstStyle/>
          <a:p>
            <a:fld id="{FBDC753E-FA6E-4485-97ED-2311F490C265}" type="slidenum">
              <a:rPr lang="pt-BR" smtClean="0"/>
              <a:t>‹nº›</a:t>
            </a:fld>
            <a:endParaRPr lang="pt-BR"/>
          </a:p>
        </p:txBody>
      </p:sp>
    </p:spTree>
    <p:extLst>
      <p:ext uri="{BB962C8B-B14F-4D97-AF65-F5344CB8AC3E}">
        <p14:creationId xmlns:p14="http://schemas.microsoft.com/office/powerpoint/2010/main" val="8490102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CE0D794A-125E-4D25-9AD4-06AE3CD238F5}" type="datetimeFigureOut">
              <a:rPr lang="pt-BR" smtClean="0"/>
              <a:t>23/06/2026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E4C1F47-714B-40DD-A1E7-D5F9C84E4F44}" type="slidenum">
              <a:rPr lang="pt-BR" smtClean="0"/>
              <a:t>‹nº›</a:t>
            </a:fld>
            <a:endParaRPr lang="pt-BR"/>
          </a:p>
        </p:txBody>
      </p:sp>
    </p:spTree>
    <p:extLst>
      <p:ext uri="{BB962C8B-B14F-4D97-AF65-F5344CB8AC3E}">
        <p14:creationId xmlns:p14="http://schemas.microsoft.com/office/powerpoint/2010/main" val="2338369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
        <p:nvSpPr>
          <p:cNvPr id="4" name="Espaço Reservado para Data 3"/>
          <p:cNvSpPr>
            <a:spLocks noGrp="1"/>
          </p:cNvSpPr>
          <p:nvPr>
            <p:ph type="dt" sz="half" idx="10"/>
          </p:nvPr>
        </p:nvSpPr>
        <p:spPr/>
        <p:txBody>
          <a:bodyPr/>
          <a:lstStyle/>
          <a:p>
            <a:fld id="{CE0D794A-125E-4D25-9AD4-06AE3CD238F5}" type="datetimeFigureOut">
              <a:rPr lang="pt-BR" smtClean="0"/>
              <a:t>23/06/2026</a:t>
            </a:fld>
            <a:endParaRPr lang="pt-BR"/>
          </a:p>
        </p:txBody>
      </p:sp>
      <p:sp>
        <p:nvSpPr>
          <p:cNvPr id="6" name="Espaço Reservado para Número de Slide 5"/>
          <p:cNvSpPr>
            <a:spLocks noGrp="1"/>
          </p:cNvSpPr>
          <p:nvPr>
            <p:ph type="sldNum" sz="quarter" idx="12"/>
          </p:nvPr>
        </p:nvSpPr>
        <p:spPr/>
        <p:txBody>
          <a:bodyPr/>
          <a:lstStyle/>
          <a:p>
            <a:fld id="{4E4C1F47-714B-40DD-A1E7-D5F9C84E4F44}" type="slidenum">
              <a:rPr lang="pt-BR" smtClean="0"/>
              <a:t>‹nº›</a:t>
            </a:fld>
            <a:endParaRPr lang="pt-BR"/>
          </a:p>
        </p:txBody>
      </p:sp>
      <p:sp>
        <p:nvSpPr>
          <p:cNvPr id="7" name="Retângulo Arredondado 6">
            <a:extLst>
              <a:ext uri="{FF2B5EF4-FFF2-40B4-BE49-F238E27FC236}">
                <a16:creationId xmlns:a16="http://schemas.microsoft.com/office/drawing/2014/main" id="{EC810B37-636F-421D-5601-00632947709D}"/>
              </a:ext>
            </a:extLst>
          </p:cNvPr>
          <p:cNvSpPr/>
          <p:nvPr userDrawn="1"/>
        </p:nvSpPr>
        <p:spPr>
          <a:xfrm>
            <a:off x="382606" y="443345"/>
            <a:ext cx="11426788" cy="5569527"/>
          </a:xfrm>
          <a:prstGeom prst="roundRect">
            <a:avLst>
              <a:gd name="adj" fmla="val 8209"/>
            </a:avLst>
          </a:prstGeom>
          <a:solidFill>
            <a:srgbClr val="D4FFF5"/>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67166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E0D794A-125E-4D25-9AD4-06AE3CD238F5}" type="datetimeFigureOut">
              <a:rPr lang="pt-BR" smtClean="0"/>
              <a:t>23/06/2026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E4C1F47-714B-40DD-A1E7-D5F9C84E4F44}" type="slidenum">
              <a:rPr lang="pt-BR" smtClean="0"/>
              <a:t>‹nº›</a:t>
            </a:fld>
            <a:endParaRPr lang="pt-BR"/>
          </a:p>
        </p:txBody>
      </p:sp>
    </p:spTree>
    <p:extLst>
      <p:ext uri="{BB962C8B-B14F-4D97-AF65-F5344CB8AC3E}">
        <p14:creationId xmlns:p14="http://schemas.microsoft.com/office/powerpoint/2010/main" val="9413788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CE0D794A-125E-4D25-9AD4-06AE3CD238F5}" type="datetimeFigureOut">
              <a:rPr lang="pt-BR" smtClean="0"/>
              <a:t>23/06/2026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E4C1F47-714B-40DD-A1E7-D5F9C84E4F44}" type="slidenum">
              <a:rPr lang="pt-BR" smtClean="0"/>
              <a:t>‹nº›</a:t>
            </a:fld>
            <a:endParaRPr lang="pt-BR"/>
          </a:p>
        </p:txBody>
      </p:sp>
    </p:spTree>
    <p:extLst>
      <p:ext uri="{BB962C8B-B14F-4D97-AF65-F5344CB8AC3E}">
        <p14:creationId xmlns:p14="http://schemas.microsoft.com/office/powerpoint/2010/main" val="2828656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CE0D794A-125E-4D25-9AD4-06AE3CD238F5}" type="datetimeFigureOut">
              <a:rPr lang="pt-BR" smtClean="0"/>
              <a:t>23/06/2026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E4C1F47-714B-40DD-A1E7-D5F9C84E4F44}" type="slidenum">
              <a:rPr lang="pt-BR" smtClean="0"/>
              <a:t>‹nº›</a:t>
            </a:fld>
            <a:endParaRPr lang="pt-BR"/>
          </a:p>
        </p:txBody>
      </p:sp>
    </p:spTree>
    <p:extLst>
      <p:ext uri="{BB962C8B-B14F-4D97-AF65-F5344CB8AC3E}">
        <p14:creationId xmlns:p14="http://schemas.microsoft.com/office/powerpoint/2010/main" val="3132802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CE0D794A-125E-4D25-9AD4-06AE3CD238F5}" type="datetimeFigureOut">
              <a:rPr lang="pt-BR" smtClean="0"/>
              <a:t>23/06/2026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E4C1F47-714B-40DD-A1E7-D5F9C84E4F44}" type="slidenum">
              <a:rPr lang="pt-BR" smtClean="0"/>
              <a:t>‹nº›</a:t>
            </a:fld>
            <a:endParaRPr lang="pt-BR"/>
          </a:p>
        </p:txBody>
      </p:sp>
    </p:spTree>
    <p:extLst>
      <p:ext uri="{BB962C8B-B14F-4D97-AF65-F5344CB8AC3E}">
        <p14:creationId xmlns:p14="http://schemas.microsoft.com/office/powerpoint/2010/main" val="4080322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CE0D794A-125E-4D25-9AD4-06AE3CD238F5}" type="datetimeFigureOut">
              <a:rPr lang="pt-BR" smtClean="0"/>
              <a:t>23/06/2026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E4C1F47-714B-40DD-A1E7-D5F9C84E4F44}" type="slidenum">
              <a:rPr lang="pt-BR" smtClean="0"/>
              <a:t>‹nº›</a:t>
            </a:fld>
            <a:endParaRPr lang="pt-BR"/>
          </a:p>
        </p:txBody>
      </p:sp>
    </p:spTree>
    <p:extLst>
      <p:ext uri="{BB962C8B-B14F-4D97-AF65-F5344CB8AC3E}">
        <p14:creationId xmlns:p14="http://schemas.microsoft.com/office/powerpoint/2010/main" val="1501179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ítulo - Centro">
    <p:spTree>
      <p:nvGrpSpPr>
        <p:cNvPr id="1" name=""/>
        <p:cNvGrpSpPr/>
        <p:nvPr/>
      </p:nvGrpSpPr>
      <p:grpSpPr>
        <a:xfrm>
          <a:off x="0" y="0"/>
          <a:ext cx="0" cy="0"/>
          <a:chOff x="0" y="0"/>
          <a:chExt cx="0" cy="0"/>
        </a:xfrm>
      </p:grpSpPr>
      <p:sp>
        <p:nvSpPr>
          <p:cNvPr id="31" name="Número do Slide"/>
          <p:cNvSpPr txBox="1">
            <a:spLocks noGrp="1"/>
          </p:cNvSpPr>
          <p:nvPr>
            <p:ph type="sldNum" sz="quarter" idx="2"/>
          </p:nvPr>
        </p:nvSpPr>
        <p:spPr>
          <a:xfrm>
            <a:off x="11463657" y="6285668"/>
            <a:ext cx="102657" cy="287258"/>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CE0D794A-125E-4D25-9AD4-06AE3CD238F5}" type="datetimeFigureOut">
              <a:rPr lang="pt-BR" smtClean="0"/>
              <a:t>23/06/2026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E4C1F47-714B-40DD-A1E7-D5F9C84E4F44}" type="slidenum">
              <a:rPr lang="pt-BR" smtClean="0"/>
              <a:t>‹nº›</a:t>
            </a:fld>
            <a:endParaRPr lang="pt-BR"/>
          </a:p>
        </p:txBody>
      </p:sp>
    </p:spTree>
    <p:extLst>
      <p:ext uri="{BB962C8B-B14F-4D97-AF65-F5344CB8AC3E}">
        <p14:creationId xmlns:p14="http://schemas.microsoft.com/office/powerpoint/2010/main" val="2542442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CE0D794A-125E-4D25-9AD4-06AE3CD238F5}" type="datetimeFigureOut">
              <a:rPr lang="pt-BR" smtClean="0"/>
              <a:t>23/06/2026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E4C1F47-714B-40DD-A1E7-D5F9C84E4F44}" type="slidenum">
              <a:rPr lang="pt-BR" smtClean="0"/>
              <a:t>‹nº›</a:t>
            </a:fld>
            <a:endParaRPr lang="pt-BR"/>
          </a:p>
        </p:txBody>
      </p:sp>
    </p:spTree>
    <p:extLst>
      <p:ext uri="{BB962C8B-B14F-4D97-AF65-F5344CB8AC3E}">
        <p14:creationId xmlns:p14="http://schemas.microsoft.com/office/powerpoint/2010/main" val="31467349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CE0D794A-125E-4D25-9AD4-06AE3CD238F5}" type="datetimeFigureOut">
              <a:rPr lang="pt-BR" smtClean="0"/>
              <a:t>23/06/2026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E4C1F47-714B-40DD-A1E7-D5F9C84E4F44}" type="slidenum">
              <a:rPr lang="pt-BR" smtClean="0"/>
              <a:t>‹nº›</a:t>
            </a:fld>
            <a:endParaRPr lang="pt-BR"/>
          </a:p>
        </p:txBody>
      </p:sp>
    </p:spTree>
    <p:extLst>
      <p:ext uri="{BB962C8B-B14F-4D97-AF65-F5344CB8AC3E}">
        <p14:creationId xmlns:p14="http://schemas.microsoft.com/office/powerpoint/2010/main" val="24491365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E0D794A-125E-4D25-9AD4-06AE3CD238F5}" type="datetimeFigureOut">
              <a:rPr lang="pt-BR" smtClean="0"/>
              <a:t>23/06/2026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E4C1F47-714B-40DD-A1E7-D5F9C84E4F44}" type="slidenum">
              <a:rPr lang="pt-BR" smtClean="0"/>
              <a:t>‹nº›</a:t>
            </a:fld>
            <a:endParaRPr lang="pt-BR"/>
          </a:p>
        </p:txBody>
      </p:sp>
    </p:spTree>
    <p:extLst>
      <p:ext uri="{BB962C8B-B14F-4D97-AF65-F5344CB8AC3E}">
        <p14:creationId xmlns:p14="http://schemas.microsoft.com/office/powerpoint/2010/main" val="15874785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E0D794A-125E-4D25-9AD4-06AE3CD238F5}" type="datetimeFigureOut">
              <a:rPr lang="pt-BR" smtClean="0"/>
              <a:t>23/06/2026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E4C1F47-714B-40DD-A1E7-D5F9C84E4F44}" type="slidenum">
              <a:rPr lang="pt-BR" smtClean="0"/>
              <a:t>‹nº›</a:t>
            </a:fld>
            <a:endParaRPr lang="pt-BR"/>
          </a:p>
        </p:txBody>
      </p:sp>
    </p:spTree>
    <p:extLst>
      <p:ext uri="{BB962C8B-B14F-4D97-AF65-F5344CB8AC3E}">
        <p14:creationId xmlns:p14="http://schemas.microsoft.com/office/powerpoint/2010/main" val="27607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Foto - Vertical">
    <p:spTree>
      <p:nvGrpSpPr>
        <p:cNvPr id="1" name=""/>
        <p:cNvGrpSpPr/>
        <p:nvPr/>
      </p:nvGrpSpPr>
      <p:grpSpPr>
        <a:xfrm>
          <a:off x="0" y="0"/>
          <a:ext cx="0" cy="0"/>
          <a:chOff x="0" y="0"/>
          <a:chExt cx="0" cy="0"/>
        </a:xfrm>
      </p:grpSpPr>
      <p:sp>
        <p:nvSpPr>
          <p:cNvPr id="38" name="Imagem"/>
          <p:cNvSpPr>
            <a:spLocks noGrp="1"/>
          </p:cNvSpPr>
          <p:nvPr>
            <p:ph type="pic" idx="13"/>
          </p:nvPr>
        </p:nvSpPr>
        <p:spPr>
          <a:xfrm>
            <a:off x="3975100" y="552450"/>
            <a:ext cx="8629651" cy="5753101"/>
          </a:xfrm>
          <a:prstGeom prst="rect">
            <a:avLst/>
          </a:prstGeom>
        </p:spPr>
        <p:txBody>
          <a:bodyPr lIns="91439" tIns="45719" rIns="91439" bIns="45719" anchor="t">
            <a:noAutofit/>
          </a:bodyPr>
          <a:lstStyle/>
          <a:p>
            <a:endParaRPr/>
          </a:p>
        </p:txBody>
      </p:sp>
      <p:sp>
        <p:nvSpPr>
          <p:cNvPr id="39" name="Texto do Título"/>
          <p:cNvSpPr txBox="1">
            <a:spLocks noGrp="1"/>
          </p:cNvSpPr>
          <p:nvPr>
            <p:ph type="title"/>
          </p:nvPr>
        </p:nvSpPr>
        <p:spPr>
          <a:xfrm>
            <a:off x="825500" y="476250"/>
            <a:ext cx="5111750" cy="2774950"/>
          </a:xfrm>
          <a:prstGeom prst="rect">
            <a:avLst/>
          </a:prstGeom>
        </p:spPr>
        <p:txBody>
          <a:bodyPr anchor="b"/>
          <a:lstStyle>
            <a:lvl1pPr>
              <a:defRPr sz="4200"/>
            </a:lvl1pPr>
          </a:lstStyle>
          <a:p>
            <a:r>
              <a:t>Texto do Título</a:t>
            </a:r>
          </a:p>
        </p:txBody>
      </p:sp>
      <p:sp>
        <p:nvSpPr>
          <p:cNvPr id="40" name="Nível de Corpo Um…"/>
          <p:cNvSpPr txBox="1">
            <a:spLocks noGrp="1"/>
          </p:cNvSpPr>
          <p:nvPr>
            <p:ph type="body" sz="quarter" idx="1"/>
          </p:nvPr>
        </p:nvSpPr>
        <p:spPr>
          <a:xfrm>
            <a:off x="825500" y="3263900"/>
            <a:ext cx="5111750" cy="2863850"/>
          </a:xfrm>
          <a:prstGeom prst="rect">
            <a:avLst/>
          </a:prstGeom>
        </p:spPr>
        <p:txBody>
          <a:bodyPr anchor="t"/>
          <a:lstStyle>
            <a:lvl1pPr marL="0" indent="0" algn="ctr">
              <a:spcBef>
                <a:spcPts val="0"/>
              </a:spcBef>
              <a:buSzTx/>
              <a:buNone/>
              <a:defRPr sz="2700"/>
            </a:lvl1pPr>
            <a:lvl2pPr marL="0" indent="0" algn="ctr">
              <a:spcBef>
                <a:spcPts val="0"/>
              </a:spcBef>
              <a:buSzTx/>
              <a:buNone/>
              <a:defRPr sz="2700"/>
            </a:lvl2pPr>
            <a:lvl3pPr marL="0" indent="0" algn="ctr">
              <a:spcBef>
                <a:spcPts val="0"/>
              </a:spcBef>
              <a:buSzTx/>
              <a:buNone/>
              <a:defRPr sz="2700"/>
            </a:lvl3pPr>
            <a:lvl4pPr marL="0" indent="0" algn="ctr">
              <a:spcBef>
                <a:spcPts val="0"/>
              </a:spcBef>
              <a:buSzTx/>
              <a:buNone/>
              <a:defRPr sz="2700"/>
            </a:lvl4pPr>
            <a:lvl5pPr marL="0" indent="0" algn="ctr">
              <a:spcBef>
                <a:spcPts val="0"/>
              </a:spcBef>
              <a:buSzTx/>
              <a:buNone/>
              <a:defRPr sz="270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41" name="Número do Slide"/>
          <p:cNvSpPr txBox="1">
            <a:spLocks noGrp="1"/>
          </p:cNvSpPr>
          <p:nvPr>
            <p:ph type="sldNum" sz="quarter" idx="2"/>
          </p:nvPr>
        </p:nvSpPr>
        <p:spPr>
          <a:xfrm>
            <a:off x="11463657" y="6285668"/>
            <a:ext cx="102657" cy="287258"/>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ítulo - Superior">
    <p:spTree>
      <p:nvGrpSpPr>
        <p:cNvPr id="1" name=""/>
        <p:cNvGrpSpPr/>
        <p:nvPr/>
      </p:nvGrpSpPr>
      <p:grpSpPr>
        <a:xfrm>
          <a:off x="0" y="0"/>
          <a:ext cx="0" cy="0"/>
          <a:chOff x="0" y="0"/>
          <a:chExt cx="0" cy="0"/>
        </a:xfrm>
      </p:grpSpPr>
      <p:sp>
        <p:nvSpPr>
          <p:cNvPr id="48" name="Texto do Título"/>
          <p:cNvSpPr txBox="1">
            <a:spLocks noGrp="1"/>
          </p:cNvSpPr>
          <p:nvPr>
            <p:ph type="title"/>
          </p:nvPr>
        </p:nvSpPr>
        <p:spPr>
          <a:xfrm>
            <a:off x="844550" y="177800"/>
            <a:ext cx="10502900" cy="1143000"/>
          </a:xfrm>
          <a:prstGeom prst="rect">
            <a:avLst/>
          </a:prstGeom>
        </p:spPr>
        <p:txBody>
          <a:bodyPr/>
          <a:lstStyle/>
          <a:p>
            <a:r>
              <a:t>Texto do Título</a:t>
            </a:r>
          </a:p>
        </p:txBody>
      </p:sp>
      <p:sp>
        <p:nvSpPr>
          <p:cNvPr id="49" name="Número do Slide"/>
          <p:cNvSpPr txBox="1">
            <a:spLocks noGrp="1"/>
          </p:cNvSpPr>
          <p:nvPr>
            <p:ph type="sldNum" sz="quarter" idx="2"/>
          </p:nvPr>
        </p:nvSpPr>
        <p:spPr>
          <a:xfrm>
            <a:off x="11463657" y="6285668"/>
            <a:ext cx="102657" cy="287258"/>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ítulo e Marcadores">
    <p:spTree>
      <p:nvGrpSpPr>
        <p:cNvPr id="1" name=""/>
        <p:cNvGrpSpPr/>
        <p:nvPr/>
      </p:nvGrpSpPr>
      <p:grpSpPr>
        <a:xfrm>
          <a:off x="0" y="0"/>
          <a:ext cx="0" cy="0"/>
          <a:chOff x="0" y="0"/>
          <a:chExt cx="0" cy="0"/>
        </a:xfrm>
      </p:grpSpPr>
      <p:sp>
        <p:nvSpPr>
          <p:cNvPr id="56" name="Texto do Título"/>
          <p:cNvSpPr txBox="1">
            <a:spLocks noGrp="1"/>
          </p:cNvSpPr>
          <p:nvPr>
            <p:ph type="title"/>
          </p:nvPr>
        </p:nvSpPr>
        <p:spPr>
          <a:xfrm>
            <a:off x="844550" y="177800"/>
            <a:ext cx="10502900" cy="1143000"/>
          </a:xfrm>
          <a:prstGeom prst="rect">
            <a:avLst/>
          </a:prstGeom>
        </p:spPr>
        <p:txBody>
          <a:bodyPr/>
          <a:lstStyle/>
          <a:p>
            <a:r>
              <a:t>Texto do Título</a:t>
            </a:r>
          </a:p>
        </p:txBody>
      </p:sp>
      <p:sp>
        <p:nvSpPr>
          <p:cNvPr id="57" name="Nível de Corpo Um…"/>
          <p:cNvSpPr txBox="1">
            <a:spLocks noGrp="1"/>
          </p:cNvSpPr>
          <p:nvPr>
            <p:ph type="body" idx="1"/>
          </p:nvPr>
        </p:nvSpPr>
        <p:spPr>
          <a:xfrm>
            <a:off x="844550" y="1574800"/>
            <a:ext cx="10502900" cy="4648200"/>
          </a:xfrm>
          <a:prstGeom prst="rect">
            <a:avLst/>
          </a:prstGeom>
        </p:spPr>
        <p:txBody>
          <a:bodyPr/>
          <a:lstStyle/>
          <a:p>
            <a:r>
              <a:t>Nível de Corpo Um</a:t>
            </a:r>
          </a:p>
          <a:p>
            <a:pPr lvl="1"/>
            <a:r>
              <a:t>Nível de Corpo Dois</a:t>
            </a:r>
          </a:p>
          <a:p>
            <a:pPr lvl="2"/>
            <a:r>
              <a:t>Nível de Corpo Três</a:t>
            </a:r>
          </a:p>
          <a:p>
            <a:pPr lvl="3"/>
            <a:r>
              <a:t>Nível de Corpo Quatro</a:t>
            </a:r>
          </a:p>
          <a:p>
            <a:pPr lvl="4"/>
            <a:r>
              <a:t>Nível de Corpo Cinco</a:t>
            </a:r>
          </a:p>
        </p:txBody>
      </p:sp>
      <p:sp>
        <p:nvSpPr>
          <p:cNvPr id="58" name="Número do Slide"/>
          <p:cNvSpPr txBox="1">
            <a:spLocks noGrp="1"/>
          </p:cNvSpPr>
          <p:nvPr>
            <p:ph type="sldNum" sz="quarter" idx="2"/>
          </p:nvPr>
        </p:nvSpPr>
        <p:spPr>
          <a:xfrm>
            <a:off x="11463657" y="6285668"/>
            <a:ext cx="102657" cy="287258"/>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ítulo, Marcadores e Foto">
    <p:spTree>
      <p:nvGrpSpPr>
        <p:cNvPr id="1" name=""/>
        <p:cNvGrpSpPr/>
        <p:nvPr/>
      </p:nvGrpSpPr>
      <p:grpSpPr>
        <a:xfrm>
          <a:off x="0" y="0"/>
          <a:ext cx="0" cy="0"/>
          <a:chOff x="0" y="0"/>
          <a:chExt cx="0" cy="0"/>
        </a:xfrm>
      </p:grpSpPr>
      <p:sp>
        <p:nvSpPr>
          <p:cNvPr id="65" name="Imagem"/>
          <p:cNvSpPr>
            <a:spLocks noGrp="1"/>
          </p:cNvSpPr>
          <p:nvPr>
            <p:ph type="pic" sz="half" idx="13"/>
          </p:nvPr>
        </p:nvSpPr>
        <p:spPr>
          <a:xfrm>
            <a:off x="5480050" y="1574800"/>
            <a:ext cx="6972300" cy="4648200"/>
          </a:xfrm>
          <a:prstGeom prst="rect">
            <a:avLst/>
          </a:prstGeom>
        </p:spPr>
        <p:txBody>
          <a:bodyPr lIns="91439" tIns="45719" rIns="91439" bIns="45719" anchor="t">
            <a:noAutofit/>
          </a:bodyPr>
          <a:lstStyle/>
          <a:p>
            <a:endParaRPr/>
          </a:p>
        </p:txBody>
      </p:sp>
      <p:sp>
        <p:nvSpPr>
          <p:cNvPr id="66" name="Texto do Título"/>
          <p:cNvSpPr txBox="1">
            <a:spLocks noGrp="1"/>
          </p:cNvSpPr>
          <p:nvPr>
            <p:ph type="title"/>
          </p:nvPr>
        </p:nvSpPr>
        <p:spPr>
          <a:xfrm>
            <a:off x="844550" y="177800"/>
            <a:ext cx="10502900" cy="1143000"/>
          </a:xfrm>
          <a:prstGeom prst="rect">
            <a:avLst/>
          </a:prstGeom>
        </p:spPr>
        <p:txBody>
          <a:bodyPr/>
          <a:lstStyle/>
          <a:p>
            <a:r>
              <a:t>Texto do Título</a:t>
            </a:r>
          </a:p>
        </p:txBody>
      </p:sp>
      <p:sp>
        <p:nvSpPr>
          <p:cNvPr id="67" name="Nível de Corpo Um…"/>
          <p:cNvSpPr txBox="1">
            <a:spLocks noGrp="1"/>
          </p:cNvSpPr>
          <p:nvPr>
            <p:ph type="body" sz="half" idx="1"/>
          </p:nvPr>
        </p:nvSpPr>
        <p:spPr>
          <a:xfrm>
            <a:off x="844550" y="1574800"/>
            <a:ext cx="5111750" cy="4648200"/>
          </a:xfrm>
          <a:prstGeom prst="rect">
            <a:avLst/>
          </a:prstGeom>
        </p:spPr>
        <p:txBody>
          <a:bodyPr/>
          <a:lstStyle>
            <a:lvl1pPr marL="279400" indent="-279400">
              <a:spcBef>
                <a:spcPts val="2250"/>
              </a:spcBef>
              <a:defRPr sz="1900"/>
            </a:lvl1pPr>
            <a:lvl2pPr marL="558800" indent="-279400">
              <a:spcBef>
                <a:spcPts val="2250"/>
              </a:spcBef>
              <a:defRPr sz="1900"/>
            </a:lvl2pPr>
            <a:lvl3pPr marL="838200" indent="-279400">
              <a:spcBef>
                <a:spcPts val="2250"/>
              </a:spcBef>
              <a:defRPr sz="1900"/>
            </a:lvl3pPr>
            <a:lvl4pPr marL="1117600" indent="-279400">
              <a:spcBef>
                <a:spcPts val="2250"/>
              </a:spcBef>
              <a:defRPr sz="1900"/>
            </a:lvl4pPr>
            <a:lvl5pPr marL="1397000" indent="-279400">
              <a:spcBef>
                <a:spcPts val="2250"/>
              </a:spcBef>
              <a:defRPr sz="190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68" name="Número do Slide"/>
          <p:cNvSpPr txBox="1">
            <a:spLocks noGrp="1"/>
          </p:cNvSpPr>
          <p:nvPr>
            <p:ph type="sldNum" sz="quarter" idx="2"/>
          </p:nvPr>
        </p:nvSpPr>
        <p:spPr>
          <a:xfrm>
            <a:off x="11463657" y="6285668"/>
            <a:ext cx="102657" cy="287258"/>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Marcadores">
    <p:spTree>
      <p:nvGrpSpPr>
        <p:cNvPr id="1" name=""/>
        <p:cNvGrpSpPr/>
        <p:nvPr/>
      </p:nvGrpSpPr>
      <p:grpSpPr>
        <a:xfrm>
          <a:off x="0" y="0"/>
          <a:ext cx="0" cy="0"/>
          <a:chOff x="0" y="0"/>
          <a:chExt cx="0" cy="0"/>
        </a:xfrm>
      </p:grpSpPr>
      <p:sp>
        <p:nvSpPr>
          <p:cNvPr id="75" name="Nível de Corpo Um…"/>
          <p:cNvSpPr txBox="1">
            <a:spLocks noGrp="1"/>
          </p:cNvSpPr>
          <p:nvPr>
            <p:ph type="body" idx="1"/>
          </p:nvPr>
        </p:nvSpPr>
        <p:spPr>
          <a:xfrm>
            <a:off x="844550" y="889000"/>
            <a:ext cx="10502900" cy="5080000"/>
          </a:xfrm>
          <a:prstGeom prst="rect">
            <a:avLst/>
          </a:prstGeom>
        </p:spPr>
        <p:txBody>
          <a:bodyPr/>
          <a:lstStyle/>
          <a:p>
            <a:r>
              <a:t>Nível de Corpo Um</a:t>
            </a:r>
          </a:p>
          <a:p>
            <a:pPr lvl="1"/>
            <a:r>
              <a:t>Nível de Corpo Dois</a:t>
            </a:r>
          </a:p>
          <a:p>
            <a:pPr lvl="2"/>
            <a:r>
              <a:t>Nível de Corpo Três</a:t>
            </a:r>
          </a:p>
          <a:p>
            <a:pPr lvl="3"/>
            <a:r>
              <a:t>Nível de Corpo Quatro</a:t>
            </a:r>
          </a:p>
          <a:p>
            <a:pPr lvl="4"/>
            <a:r>
              <a:t>Nível de Corpo Cinco</a:t>
            </a:r>
          </a:p>
        </p:txBody>
      </p:sp>
      <p:sp>
        <p:nvSpPr>
          <p:cNvPr id="76" name="Número do Slide"/>
          <p:cNvSpPr txBox="1">
            <a:spLocks noGrp="1"/>
          </p:cNvSpPr>
          <p:nvPr>
            <p:ph type="sldNum" sz="quarter" idx="2"/>
          </p:nvPr>
        </p:nvSpPr>
        <p:spPr>
          <a:xfrm>
            <a:off x="11463657" y="6285668"/>
            <a:ext cx="102657" cy="287258"/>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rês Fotos">
    <p:spTree>
      <p:nvGrpSpPr>
        <p:cNvPr id="1" name=""/>
        <p:cNvGrpSpPr/>
        <p:nvPr/>
      </p:nvGrpSpPr>
      <p:grpSpPr>
        <a:xfrm>
          <a:off x="0" y="0"/>
          <a:ext cx="0" cy="0"/>
          <a:chOff x="0" y="0"/>
          <a:chExt cx="0" cy="0"/>
        </a:xfrm>
      </p:grpSpPr>
      <p:sp>
        <p:nvSpPr>
          <p:cNvPr id="83" name="Imagem"/>
          <p:cNvSpPr>
            <a:spLocks noGrp="1"/>
          </p:cNvSpPr>
          <p:nvPr>
            <p:ph type="pic" sz="quarter" idx="13"/>
          </p:nvPr>
        </p:nvSpPr>
        <p:spPr>
          <a:xfrm>
            <a:off x="7840670" y="3517900"/>
            <a:ext cx="4198340" cy="2800350"/>
          </a:xfrm>
          <a:prstGeom prst="rect">
            <a:avLst/>
          </a:prstGeom>
        </p:spPr>
        <p:txBody>
          <a:bodyPr lIns="91439" tIns="45719" rIns="91439" bIns="45719" anchor="t">
            <a:noAutofit/>
          </a:bodyPr>
          <a:lstStyle/>
          <a:p>
            <a:endParaRPr/>
          </a:p>
        </p:txBody>
      </p:sp>
      <p:sp>
        <p:nvSpPr>
          <p:cNvPr id="84" name="Imagem"/>
          <p:cNvSpPr>
            <a:spLocks noGrp="1"/>
          </p:cNvSpPr>
          <p:nvPr>
            <p:ph type="pic" sz="quarter" idx="14"/>
          </p:nvPr>
        </p:nvSpPr>
        <p:spPr>
          <a:xfrm>
            <a:off x="7645400" y="565150"/>
            <a:ext cx="4165600" cy="2777067"/>
          </a:xfrm>
          <a:prstGeom prst="rect">
            <a:avLst/>
          </a:prstGeom>
        </p:spPr>
        <p:txBody>
          <a:bodyPr lIns="91439" tIns="45719" rIns="91439" bIns="45719" anchor="t">
            <a:noAutofit/>
          </a:bodyPr>
          <a:lstStyle/>
          <a:p>
            <a:endParaRPr/>
          </a:p>
        </p:txBody>
      </p:sp>
      <p:sp>
        <p:nvSpPr>
          <p:cNvPr id="85" name="Imagem"/>
          <p:cNvSpPr>
            <a:spLocks noGrp="1"/>
          </p:cNvSpPr>
          <p:nvPr>
            <p:ph type="pic" idx="15"/>
          </p:nvPr>
        </p:nvSpPr>
        <p:spPr>
          <a:xfrm>
            <a:off x="-152400" y="565150"/>
            <a:ext cx="8601075" cy="5734050"/>
          </a:xfrm>
          <a:prstGeom prst="rect">
            <a:avLst/>
          </a:prstGeom>
        </p:spPr>
        <p:txBody>
          <a:bodyPr lIns="91439" tIns="45719" rIns="91439" bIns="45719" anchor="t">
            <a:noAutofit/>
          </a:bodyPr>
          <a:lstStyle/>
          <a:p>
            <a:endParaRPr/>
          </a:p>
        </p:txBody>
      </p:sp>
      <p:sp>
        <p:nvSpPr>
          <p:cNvPr id="86" name="Número do Slide"/>
          <p:cNvSpPr txBox="1">
            <a:spLocks noGrp="1"/>
          </p:cNvSpPr>
          <p:nvPr>
            <p:ph type="sldNum" sz="quarter" idx="2"/>
          </p:nvPr>
        </p:nvSpPr>
        <p:spPr>
          <a:xfrm>
            <a:off x="11463657" y="6285668"/>
            <a:ext cx="102657" cy="287258"/>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itação">
    <p:spTree>
      <p:nvGrpSpPr>
        <p:cNvPr id="1" name=""/>
        <p:cNvGrpSpPr/>
        <p:nvPr/>
      </p:nvGrpSpPr>
      <p:grpSpPr>
        <a:xfrm>
          <a:off x="0" y="0"/>
          <a:ext cx="0" cy="0"/>
          <a:chOff x="0" y="0"/>
          <a:chExt cx="0" cy="0"/>
        </a:xfrm>
      </p:grpSpPr>
      <p:sp>
        <p:nvSpPr>
          <p:cNvPr id="93" name="Nível de Corpo Um…"/>
          <p:cNvSpPr txBox="1">
            <a:spLocks noGrp="1"/>
          </p:cNvSpPr>
          <p:nvPr>
            <p:ph type="body" sz="quarter" idx="1"/>
          </p:nvPr>
        </p:nvSpPr>
        <p:spPr>
          <a:xfrm>
            <a:off x="1193800" y="4476750"/>
            <a:ext cx="9810750" cy="292761"/>
          </a:xfrm>
          <a:prstGeom prst="rect">
            <a:avLst/>
          </a:prstGeom>
        </p:spPr>
        <p:txBody>
          <a:bodyPr anchor="t"/>
          <a:lstStyle>
            <a:lvl1pPr marL="0" indent="0" algn="ctr">
              <a:spcBef>
                <a:spcPts val="0"/>
              </a:spcBef>
              <a:buSzTx/>
              <a:buNone/>
              <a:defRPr sz="1600" i="1"/>
            </a:lvl1pPr>
            <a:lvl2pPr marL="512885" indent="-195385" algn="ctr">
              <a:spcBef>
                <a:spcPts val="0"/>
              </a:spcBef>
              <a:defRPr sz="1600" i="1"/>
            </a:lvl2pPr>
            <a:lvl3pPr marL="830385" indent="-195385" algn="ctr">
              <a:spcBef>
                <a:spcPts val="0"/>
              </a:spcBef>
              <a:defRPr sz="1600" i="1"/>
            </a:lvl3pPr>
            <a:lvl4pPr marL="1147885" indent="-195385" algn="ctr">
              <a:spcBef>
                <a:spcPts val="0"/>
              </a:spcBef>
              <a:defRPr sz="1600" i="1"/>
            </a:lvl4pPr>
            <a:lvl5pPr marL="1465385" indent="-195385" algn="ctr">
              <a:spcBef>
                <a:spcPts val="0"/>
              </a:spcBef>
              <a:defRPr sz="1600" i="1"/>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94" name="“Digite uma citação aqui.”"/>
          <p:cNvSpPr txBox="1">
            <a:spLocks noGrp="1"/>
          </p:cNvSpPr>
          <p:nvPr>
            <p:ph type="body" sz="quarter" idx="13"/>
          </p:nvPr>
        </p:nvSpPr>
        <p:spPr>
          <a:xfrm>
            <a:off x="1193800" y="3038475"/>
            <a:ext cx="9810750" cy="412750"/>
          </a:xfrm>
          <a:prstGeom prst="rect">
            <a:avLst/>
          </a:prstGeom>
        </p:spPr>
        <p:txBody>
          <a:bodyPr/>
          <a:lstStyle/>
          <a:p>
            <a:pPr marL="0" indent="0" algn="ctr">
              <a:spcBef>
                <a:spcPts val="0"/>
              </a:spcBef>
              <a:buSzTx/>
              <a:buNone/>
              <a:defRPr>
                <a:latin typeface="Helvetica Neue Medium"/>
                <a:ea typeface="Helvetica Neue Medium"/>
                <a:cs typeface="Helvetica Neue Medium"/>
                <a:sym typeface="Helvetica Neue Medium"/>
              </a:defRPr>
            </a:pPr>
            <a:endParaRPr/>
          </a:p>
        </p:txBody>
      </p:sp>
      <p:sp>
        <p:nvSpPr>
          <p:cNvPr id="95" name="Número do Slide"/>
          <p:cNvSpPr txBox="1">
            <a:spLocks noGrp="1"/>
          </p:cNvSpPr>
          <p:nvPr>
            <p:ph type="sldNum" sz="quarter" idx="2"/>
          </p:nvPr>
        </p:nvSpPr>
        <p:spPr>
          <a:xfrm>
            <a:off x="11463657" y="6285668"/>
            <a:ext cx="102657" cy="287258"/>
          </a:xfrm>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tângulo Arredondado 13">
            <a:extLst>
              <a:ext uri="{FF2B5EF4-FFF2-40B4-BE49-F238E27FC236}">
                <a16:creationId xmlns:a16="http://schemas.microsoft.com/office/drawing/2014/main" id="{F6E2CD39-F73F-47DC-EE17-BDDEB97CAEB7}"/>
              </a:ext>
            </a:extLst>
          </p:cNvPr>
          <p:cNvSpPr/>
          <p:nvPr userDrawn="1"/>
        </p:nvSpPr>
        <p:spPr>
          <a:xfrm>
            <a:off x="382606" y="443345"/>
            <a:ext cx="11426788" cy="5569527"/>
          </a:xfrm>
          <a:prstGeom prst="roundRect">
            <a:avLst>
              <a:gd name="adj" fmla="val 8209"/>
            </a:avLst>
          </a:prstGeom>
          <a:solidFill>
            <a:srgbClr val="D4FFF5"/>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17" name="CaixaDeTexto 16">
            <a:extLst>
              <a:ext uri="{FF2B5EF4-FFF2-40B4-BE49-F238E27FC236}">
                <a16:creationId xmlns:a16="http://schemas.microsoft.com/office/drawing/2014/main" id="{90527423-56D5-141A-6896-EF515790000B}"/>
              </a:ext>
            </a:extLst>
          </p:cNvPr>
          <p:cNvSpPr txBox="1"/>
          <p:nvPr userDrawn="1"/>
        </p:nvSpPr>
        <p:spPr>
          <a:xfrm>
            <a:off x="592666"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MARIA CRISTINA MOSQUIM</a:t>
            </a:r>
            <a:endParaRPr lang="pt-BR" sz="1100" dirty="0">
              <a:solidFill>
                <a:srgbClr val="21B6CB"/>
              </a:solidFill>
            </a:endParaRPr>
          </a:p>
        </p:txBody>
      </p:sp>
      <p:sp>
        <p:nvSpPr>
          <p:cNvPr id="18" name="CaixaDeTexto 17">
            <a:extLst>
              <a:ext uri="{FF2B5EF4-FFF2-40B4-BE49-F238E27FC236}">
                <a16:creationId xmlns:a16="http://schemas.microsoft.com/office/drawing/2014/main" id="{55A3F81C-2764-6D7D-60A4-CF7E74E95151}"/>
              </a:ext>
            </a:extLst>
          </p:cNvPr>
          <p:cNvSpPr txBox="1"/>
          <p:nvPr userDrawn="1"/>
        </p:nvSpPr>
        <p:spPr>
          <a:xfrm>
            <a:off x="837409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17º Seminário Técnico Dairy </a:t>
            </a:r>
            <a:r>
              <a:rPr lang="pt-BR" sz="1100" dirty="0" err="1">
                <a:solidFill>
                  <a:srgbClr val="21B6CB"/>
                </a:solidFill>
                <a:latin typeface="Aptos" panose="020B0004020202020204" pitchFamily="34" charset="0"/>
              </a:rPr>
              <a:t>Quality</a:t>
            </a:r>
            <a:r>
              <a:rPr lang="pt-BR" sz="1100" dirty="0">
                <a:solidFill>
                  <a:srgbClr val="21B6CB"/>
                </a:solidFill>
                <a:latin typeface="Aptos" panose="020B0004020202020204" pitchFamily="34" charset="0"/>
              </a:rPr>
              <a:t> Day 	</a:t>
            </a:r>
            <a:r>
              <a:rPr lang="pt-BR" sz="1100" dirty="0"/>
              <a:t> </a:t>
            </a:r>
            <a:fld id="{86CB4B4D-7CA3-9044-876B-883B54F8677D}" type="slidenum">
              <a:rPr sz="1100" smtClean="0"/>
              <a:pPr/>
              <a:t>‹nº›</a:t>
            </a:fld>
            <a:endParaRPr lang="pt-BR" sz="1100" dirty="0">
              <a:solidFill>
                <a:srgbClr val="21B6CB"/>
              </a:solidFill>
            </a:endParaRP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62" r:id="rId10"/>
    <p:sldLayoutId id="2147483663" r:id="rId11"/>
    <p:sldLayoutId id="2147483701" r:id="rId12"/>
    <p:sldLayoutId id="2147483702" r:id="rId13"/>
  </p:sldLayoutIdLst>
  <p:transition spd="med"/>
  <p:txStyles>
    <p:titleStyle>
      <a:lvl1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Helvetica Neue Medium"/>
          <a:ea typeface="Helvetica Neue Medium"/>
          <a:cs typeface="Helvetica Neue Medium"/>
          <a:sym typeface="Helvetica Neue Medium"/>
        </a:defRPr>
      </a:lvl1pPr>
      <a:lvl2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Helvetica Neue Medium"/>
          <a:ea typeface="Helvetica Neue Medium"/>
          <a:cs typeface="Helvetica Neue Medium"/>
          <a:sym typeface="Helvetica Neue Medium"/>
        </a:defRPr>
      </a:lvl2pPr>
      <a:lvl3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Helvetica Neue Medium"/>
          <a:ea typeface="Helvetica Neue Medium"/>
          <a:cs typeface="Helvetica Neue Medium"/>
          <a:sym typeface="Helvetica Neue Medium"/>
        </a:defRPr>
      </a:lvl3pPr>
      <a:lvl4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Helvetica Neue Medium"/>
          <a:ea typeface="Helvetica Neue Medium"/>
          <a:cs typeface="Helvetica Neue Medium"/>
          <a:sym typeface="Helvetica Neue Medium"/>
        </a:defRPr>
      </a:lvl4pPr>
      <a:lvl5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Helvetica Neue Medium"/>
          <a:ea typeface="Helvetica Neue Medium"/>
          <a:cs typeface="Helvetica Neue Medium"/>
          <a:sym typeface="Helvetica Neue Medium"/>
        </a:defRPr>
      </a:lvl5pPr>
      <a:lvl6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Helvetica Neue Medium"/>
          <a:ea typeface="Helvetica Neue Medium"/>
          <a:cs typeface="Helvetica Neue Medium"/>
          <a:sym typeface="Helvetica Neue Medium"/>
        </a:defRPr>
      </a:lvl6pPr>
      <a:lvl7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Helvetica Neue Medium"/>
          <a:ea typeface="Helvetica Neue Medium"/>
          <a:cs typeface="Helvetica Neue Medium"/>
          <a:sym typeface="Helvetica Neue Medium"/>
        </a:defRPr>
      </a:lvl7pPr>
      <a:lvl8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Helvetica Neue Medium"/>
          <a:ea typeface="Helvetica Neue Medium"/>
          <a:cs typeface="Helvetica Neue Medium"/>
          <a:sym typeface="Helvetica Neue Medium"/>
        </a:defRPr>
      </a:lvl8pPr>
      <a:lvl9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Helvetica Neue Medium"/>
          <a:ea typeface="Helvetica Neue Medium"/>
          <a:cs typeface="Helvetica Neue Medium"/>
          <a:sym typeface="Helvetica Neue Medium"/>
        </a:defRPr>
      </a:lvl9pPr>
    </p:titleStyle>
    <p:bodyStyle>
      <a:lvl1pPr marL="317500" marR="0" indent="-317500" algn="l" defTabSz="412750" rtl="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mn-lt"/>
          <a:ea typeface="+mn-ea"/>
          <a:cs typeface="+mn-cs"/>
          <a:sym typeface="Helvetica Neue"/>
        </a:defRPr>
      </a:lvl1pPr>
      <a:lvl2pPr marL="635000" marR="0" indent="-317500" algn="l" defTabSz="412750" rtl="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mn-lt"/>
          <a:ea typeface="+mn-ea"/>
          <a:cs typeface="+mn-cs"/>
          <a:sym typeface="Helvetica Neue"/>
        </a:defRPr>
      </a:lvl2pPr>
      <a:lvl3pPr marL="952500" marR="0" indent="-317500" algn="l" defTabSz="412750" rtl="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mn-lt"/>
          <a:ea typeface="+mn-ea"/>
          <a:cs typeface="+mn-cs"/>
          <a:sym typeface="Helvetica Neue"/>
        </a:defRPr>
      </a:lvl3pPr>
      <a:lvl4pPr marL="1270000" marR="0" indent="-317500" algn="l" defTabSz="412750" rtl="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mn-lt"/>
          <a:ea typeface="+mn-ea"/>
          <a:cs typeface="+mn-cs"/>
          <a:sym typeface="Helvetica Neue"/>
        </a:defRPr>
      </a:lvl4pPr>
      <a:lvl5pPr marL="1587500" marR="0" indent="-317500" algn="l" defTabSz="412750" rtl="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mn-lt"/>
          <a:ea typeface="+mn-ea"/>
          <a:cs typeface="+mn-cs"/>
          <a:sym typeface="Helvetica Neue"/>
        </a:defRPr>
      </a:lvl5pPr>
      <a:lvl6pPr marL="1880577" marR="0" indent="-293077" algn="l" defTabSz="412750" rtl="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mn-lt"/>
          <a:ea typeface="+mn-ea"/>
          <a:cs typeface="+mn-cs"/>
          <a:sym typeface="Helvetica Neue"/>
        </a:defRPr>
      </a:lvl6pPr>
      <a:lvl7pPr marL="2198077" marR="0" indent="-293077" algn="l" defTabSz="412750" rtl="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mn-lt"/>
          <a:ea typeface="+mn-ea"/>
          <a:cs typeface="+mn-cs"/>
          <a:sym typeface="Helvetica Neue"/>
        </a:defRPr>
      </a:lvl7pPr>
      <a:lvl8pPr marL="2515577" marR="0" indent="-293077" algn="l" defTabSz="412750" rtl="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mn-lt"/>
          <a:ea typeface="+mn-ea"/>
          <a:cs typeface="+mn-cs"/>
          <a:sym typeface="Helvetica Neue"/>
        </a:defRPr>
      </a:lvl8pPr>
      <a:lvl9pPr marL="2833077" marR="0" indent="-293077" algn="l" defTabSz="412750" rtl="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41275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1pPr>
      <a:lvl2pPr marL="0" marR="0" indent="0" algn="ctr" defTabSz="41275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2pPr>
      <a:lvl3pPr marL="0" marR="0" indent="0" algn="ctr" defTabSz="41275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3pPr>
      <a:lvl4pPr marL="0" marR="0" indent="0" algn="ctr" defTabSz="41275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4pPr>
      <a:lvl5pPr marL="0" marR="0" indent="0" algn="ctr" defTabSz="41275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5pPr>
      <a:lvl6pPr marL="0" marR="0" indent="0" algn="ctr" defTabSz="41275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6pPr>
      <a:lvl7pPr marL="0" marR="0" indent="0" algn="ctr" defTabSz="41275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7pPr>
      <a:lvl8pPr marL="0" marR="0" indent="0" algn="ctr" defTabSz="41275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8pPr>
      <a:lvl9pPr marL="0" marR="0" indent="0" algn="ctr" defTabSz="41275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0D794A-125E-4D25-9AD4-06AE3CD238F5}" type="datetimeFigureOut">
              <a:rPr lang="pt-BR" smtClean="0"/>
              <a:t>23/06/2026</a:t>
            </a:fld>
            <a:endParaRPr lang="pt-BR"/>
          </a:p>
        </p:txBody>
      </p:sp>
      <p:sp>
        <p:nvSpPr>
          <p:cNvPr id="5" name="Espaço Reservado para Rodapé 4"/>
          <p:cNvSpPr>
            <a:spLocks noGrp="1"/>
          </p:cNvSpPr>
          <p:nvPr>
            <p:ph type="ftr" sz="quarter" idx="3"/>
          </p:nvPr>
        </p:nvSpPr>
        <p:spPr>
          <a:xfrm>
            <a:off x="4038600" y="5230077"/>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4C1F47-714B-40DD-A1E7-D5F9C84E4F44}" type="slidenum">
              <a:rPr lang="pt-BR" smtClean="0"/>
              <a:t>‹nº›</a:t>
            </a:fld>
            <a:endParaRPr lang="pt-BR"/>
          </a:p>
        </p:txBody>
      </p:sp>
    </p:spTree>
    <p:extLst>
      <p:ext uri="{BB962C8B-B14F-4D97-AF65-F5344CB8AC3E}">
        <p14:creationId xmlns:p14="http://schemas.microsoft.com/office/powerpoint/2010/main" val="155106009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hyperlink" Target="mailto:cmosquim@terra.com.br" TargetMode="External"/><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BAB89F38-AAEC-7EE4-721E-23F5202C0FB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6" name="CaixaDeTexto 5"/>
          <p:cNvSpPr txBox="1"/>
          <p:nvPr/>
        </p:nvSpPr>
        <p:spPr>
          <a:xfrm>
            <a:off x="6421963" y="2299645"/>
            <a:ext cx="1606670" cy="369332"/>
          </a:xfrm>
          <a:prstGeom prst="rect">
            <a:avLst/>
          </a:prstGeom>
          <a:noFill/>
        </p:spPr>
        <p:txBody>
          <a:bodyPr wrap="square" rtlCol="0">
            <a:spAutoFit/>
          </a:bodyPr>
          <a:lstStyle/>
          <a:p>
            <a:r>
              <a:rPr lang="pt-BR" b="1" dirty="0">
                <a:solidFill>
                  <a:srgbClr val="1A428A"/>
                </a:solidFill>
              </a:rPr>
              <a:t>Palestrante:</a:t>
            </a:r>
          </a:p>
        </p:txBody>
      </p:sp>
      <p:sp>
        <p:nvSpPr>
          <p:cNvPr id="7" name="CaixaDeTexto 6"/>
          <p:cNvSpPr txBox="1"/>
          <p:nvPr/>
        </p:nvSpPr>
        <p:spPr>
          <a:xfrm>
            <a:off x="6421963" y="3103292"/>
            <a:ext cx="1456267" cy="369332"/>
          </a:xfrm>
          <a:prstGeom prst="rect">
            <a:avLst/>
          </a:prstGeom>
          <a:noFill/>
        </p:spPr>
        <p:txBody>
          <a:bodyPr wrap="square" rtlCol="0">
            <a:spAutoFit/>
          </a:bodyPr>
          <a:lstStyle/>
          <a:p>
            <a:r>
              <a:rPr lang="pt-BR" b="1" dirty="0">
                <a:solidFill>
                  <a:srgbClr val="1A428A"/>
                </a:solidFill>
              </a:rPr>
              <a:t>Tema:</a:t>
            </a:r>
          </a:p>
        </p:txBody>
      </p:sp>
      <p:sp>
        <p:nvSpPr>
          <p:cNvPr id="8" name="CaixaDeTexto 7"/>
          <p:cNvSpPr txBox="1"/>
          <p:nvPr/>
        </p:nvSpPr>
        <p:spPr>
          <a:xfrm>
            <a:off x="6421963" y="2533511"/>
            <a:ext cx="5028696" cy="438582"/>
          </a:xfrm>
          <a:prstGeom prst="rect">
            <a:avLst/>
          </a:prstGeom>
          <a:noFill/>
        </p:spPr>
        <p:txBody>
          <a:bodyPr wrap="square" rtlCol="0">
            <a:spAutoFit/>
          </a:bodyPr>
          <a:lstStyle/>
          <a:p>
            <a:r>
              <a:rPr lang="pt-BR" sz="2250" b="1" dirty="0"/>
              <a:t>Maria Cristina </a:t>
            </a:r>
            <a:r>
              <a:rPr lang="pt-BR" sz="2250" b="1" dirty="0" err="1"/>
              <a:t>Mosquim</a:t>
            </a:r>
            <a:endParaRPr lang="pt-BR" sz="2250" b="1" dirty="0"/>
          </a:p>
        </p:txBody>
      </p:sp>
      <p:sp>
        <p:nvSpPr>
          <p:cNvPr id="9" name="CaixaDeTexto 8"/>
          <p:cNvSpPr txBox="1"/>
          <p:nvPr/>
        </p:nvSpPr>
        <p:spPr>
          <a:xfrm>
            <a:off x="6421962" y="3413355"/>
            <a:ext cx="5028697" cy="656590"/>
          </a:xfrm>
          <a:prstGeom prst="rect">
            <a:avLst/>
          </a:prstGeom>
          <a:noFill/>
        </p:spPr>
        <p:txBody>
          <a:bodyPr wrap="square" rtlCol="0">
            <a:spAutoFit/>
          </a:bodyPr>
          <a:lstStyle/>
          <a:p>
            <a:pPr>
              <a:lnSpc>
                <a:spcPts val="2200"/>
              </a:lnSpc>
            </a:pPr>
            <a:r>
              <a:rPr lang="pt-BR" sz="2250" b="1" i="1" dirty="0"/>
              <a:t>Cenário Regulatório para Lácteos</a:t>
            </a:r>
          </a:p>
          <a:p>
            <a:pPr>
              <a:lnSpc>
                <a:spcPts val="2200"/>
              </a:lnSpc>
            </a:pPr>
            <a:endParaRPr lang="pt-BR" sz="2250" b="1" i="1" dirty="0"/>
          </a:p>
        </p:txBody>
      </p:sp>
    </p:spTree>
    <p:extLst>
      <p:ext uri="{BB962C8B-B14F-4D97-AF65-F5344CB8AC3E}">
        <p14:creationId xmlns:p14="http://schemas.microsoft.com/office/powerpoint/2010/main" val="3578388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2DB2B-21AF-6276-2945-0BD8C1312FA1}"/>
            </a:ext>
          </a:extLst>
        </p:cNvPr>
        <p:cNvGrpSpPr/>
        <p:nvPr/>
      </p:nvGrpSpPr>
      <p:grpSpPr>
        <a:xfrm>
          <a:off x="0" y="0"/>
          <a:ext cx="0" cy="0"/>
          <a:chOff x="0" y="0"/>
          <a:chExt cx="0" cy="0"/>
        </a:xfrm>
      </p:grpSpPr>
      <p:sp>
        <p:nvSpPr>
          <p:cNvPr id="6" name="Google Shape;1110;p53">
            <a:extLst>
              <a:ext uri="{FF2B5EF4-FFF2-40B4-BE49-F238E27FC236}">
                <a16:creationId xmlns:a16="http://schemas.microsoft.com/office/drawing/2014/main" id="{0C34F056-AEE9-DA96-C08A-A32A4CBBE82A}"/>
              </a:ext>
            </a:extLst>
          </p:cNvPr>
          <p:cNvSpPr/>
          <p:nvPr/>
        </p:nvSpPr>
        <p:spPr>
          <a:xfrm rot="13213957">
            <a:off x="5283438" y="-3514332"/>
            <a:ext cx="7358962" cy="5675848"/>
          </a:xfrm>
          <a:custGeom>
            <a:avLst/>
            <a:gdLst/>
            <a:ahLst/>
            <a:cxnLst/>
            <a:rect l="l" t="t" r="r" b="b"/>
            <a:pathLst>
              <a:path w="27805" h="15479" extrusionOk="0">
                <a:moveTo>
                  <a:pt x="7126" y="1"/>
                </a:moveTo>
                <a:cubicBezTo>
                  <a:pt x="5779" y="1"/>
                  <a:pt x="4507" y="474"/>
                  <a:pt x="3629" y="990"/>
                </a:cubicBezTo>
                <a:cubicBezTo>
                  <a:pt x="2736" y="1508"/>
                  <a:pt x="1116" y="2793"/>
                  <a:pt x="781" y="3945"/>
                </a:cubicBezTo>
                <a:cubicBezTo>
                  <a:pt x="0" y="6770"/>
                  <a:pt x="4928" y="6382"/>
                  <a:pt x="2884" y="9971"/>
                </a:cubicBezTo>
                <a:cubicBezTo>
                  <a:pt x="857" y="13560"/>
                  <a:pt x="9021" y="15363"/>
                  <a:pt x="12780" y="15475"/>
                </a:cubicBezTo>
                <a:cubicBezTo>
                  <a:pt x="12886" y="15477"/>
                  <a:pt x="12994" y="15479"/>
                  <a:pt x="13104" y="15479"/>
                </a:cubicBezTo>
                <a:cubicBezTo>
                  <a:pt x="16559" y="15479"/>
                  <a:pt x="21317" y="14041"/>
                  <a:pt x="24367" y="11069"/>
                </a:cubicBezTo>
                <a:cubicBezTo>
                  <a:pt x="27804" y="7721"/>
                  <a:pt x="24680" y="2195"/>
                  <a:pt x="21443" y="1173"/>
                </a:cubicBezTo>
                <a:cubicBezTo>
                  <a:pt x="21020" y="1038"/>
                  <a:pt x="20623" y="985"/>
                  <a:pt x="20234" y="985"/>
                </a:cubicBezTo>
                <a:cubicBezTo>
                  <a:pt x="18736" y="985"/>
                  <a:pt x="17357" y="1777"/>
                  <a:pt x="15028" y="1777"/>
                </a:cubicBezTo>
                <a:cubicBezTo>
                  <a:pt x="13532" y="1777"/>
                  <a:pt x="11643" y="1449"/>
                  <a:pt x="9079" y="374"/>
                </a:cubicBezTo>
                <a:cubicBezTo>
                  <a:pt x="8434" y="109"/>
                  <a:pt x="7772" y="1"/>
                  <a:pt x="7126"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1B6CB"/>
              </a:solidFill>
            </a:endParaRPr>
          </a:p>
        </p:txBody>
      </p:sp>
      <p:sp>
        <p:nvSpPr>
          <p:cNvPr id="17" name="CaixaDeTexto 16">
            <a:extLst>
              <a:ext uri="{FF2B5EF4-FFF2-40B4-BE49-F238E27FC236}">
                <a16:creationId xmlns:a16="http://schemas.microsoft.com/office/drawing/2014/main" id="{99312D88-4517-354C-9F40-B1420F3409FB}"/>
              </a:ext>
            </a:extLst>
          </p:cNvPr>
          <p:cNvSpPr txBox="1"/>
          <p:nvPr/>
        </p:nvSpPr>
        <p:spPr>
          <a:xfrm>
            <a:off x="1811338" y="1742515"/>
            <a:ext cx="4642891" cy="2185214"/>
          </a:xfrm>
          <a:prstGeom prst="rect">
            <a:avLst/>
          </a:prstGeom>
          <a:noFill/>
        </p:spPr>
        <p:txBody>
          <a:bodyPr wrap="square" rtlCol="0">
            <a:spAutoFit/>
          </a:bodyPr>
          <a:lstStyle/>
          <a:p>
            <a:r>
              <a:rPr lang="pt-BR" b="1" dirty="0">
                <a:solidFill>
                  <a:srgbClr val="1F2B54"/>
                </a:solidFill>
                <a:latin typeface="Aptos" panose="020B0004020202020204" pitchFamily="34" charset="0"/>
              </a:rPr>
              <a:t>MATÉRIAS ESTRANHAS</a:t>
            </a:r>
          </a:p>
          <a:p>
            <a:endParaRPr lang="pt-BR" dirty="0">
              <a:latin typeface="Aptos" panose="020B0004020202020204" pitchFamily="34" charset="0"/>
            </a:endParaRPr>
          </a:p>
          <a:p>
            <a:pPr lvl="0"/>
            <a:r>
              <a:rPr lang="pt-BR" sz="1600" b="1" dirty="0">
                <a:latin typeface="Aptos" panose="020B0004020202020204" pitchFamily="34" charset="0"/>
              </a:rPr>
              <a:t>Revisão da legislação</a:t>
            </a:r>
            <a:r>
              <a:rPr lang="pt-BR" sz="1600" dirty="0">
                <a:latin typeface="Aptos" panose="020B0004020202020204" pitchFamily="34" charset="0"/>
              </a:rPr>
              <a:t>: etapas previstas a partir do 2º trimestre de 2027, com deliberação final após 2027. O tema está em fase de definição estratégica, incluindo consolidação de dados do SNVS e análise do cenário internacional.</a:t>
            </a:r>
          </a:p>
          <a:p>
            <a:pPr indent="90170"/>
            <a:endParaRPr lang="pt-BR" sz="2000" b="1" dirty="0">
              <a:solidFill>
                <a:schemeClr val="accent6">
                  <a:lumMod val="75000"/>
                </a:schemeClr>
              </a:solidFill>
              <a:latin typeface="Aptos" panose="020B0004020202020204" pitchFamily="34" charset="0"/>
              <a:ea typeface="Calibri" panose="020F0502020204030204" pitchFamily="34" charset="0"/>
              <a:cs typeface="Arial" panose="020B0604020202020204" pitchFamily="34" charset="0"/>
            </a:endParaRPr>
          </a:p>
        </p:txBody>
      </p:sp>
      <p:sp>
        <p:nvSpPr>
          <p:cNvPr id="7" name="CaixaDeTexto 6">
            <a:extLst>
              <a:ext uri="{FF2B5EF4-FFF2-40B4-BE49-F238E27FC236}">
                <a16:creationId xmlns:a16="http://schemas.microsoft.com/office/drawing/2014/main" id="{DCD76433-3CD8-BE4B-CDEA-3A5E6F09790F}"/>
              </a:ext>
            </a:extLst>
          </p:cNvPr>
          <p:cNvSpPr txBox="1"/>
          <p:nvPr/>
        </p:nvSpPr>
        <p:spPr>
          <a:xfrm>
            <a:off x="952010" y="1026340"/>
            <a:ext cx="7801848"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000" b="1" dirty="0">
                <a:solidFill>
                  <a:srgbClr val="21B6CB"/>
                </a:solidFill>
                <a:latin typeface="Aptos" panose="020B0004020202020204" pitchFamily="34" charset="0"/>
                <a:ea typeface="Source Sans Pro" panose="020B0503030403020204" pitchFamily="34" charset="0"/>
                <a:cs typeface="Arial" panose="020B0604020202020204" pitchFamily="34" charset="0"/>
              </a:rPr>
              <a:t>Agenda Regulatória Anvisa 2026-2027</a:t>
            </a:r>
          </a:p>
        </p:txBody>
      </p:sp>
      <p:sp>
        <p:nvSpPr>
          <p:cNvPr id="13" name="CaixaDeTexto 12">
            <a:extLst>
              <a:ext uri="{FF2B5EF4-FFF2-40B4-BE49-F238E27FC236}">
                <a16:creationId xmlns:a16="http://schemas.microsoft.com/office/drawing/2014/main" id="{F41C0AB1-5CAB-F78E-BA17-B7EEE4AD2A81}"/>
              </a:ext>
            </a:extLst>
          </p:cNvPr>
          <p:cNvSpPr txBox="1"/>
          <p:nvPr/>
        </p:nvSpPr>
        <p:spPr>
          <a:xfrm>
            <a:off x="742950" y="1479053"/>
            <a:ext cx="110534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pt-BR" sz="6000" b="1" dirty="0">
                <a:solidFill>
                  <a:srgbClr val="1F2B54"/>
                </a:solidFill>
                <a:latin typeface="Aptos" panose="020B0004020202020204" pitchFamily="34" charset="0"/>
              </a:rPr>
              <a:t>8</a:t>
            </a:r>
            <a:endParaRPr lang="pt-BR" sz="6000" dirty="0">
              <a:solidFill>
                <a:srgbClr val="1F2B54"/>
              </a:solidFill>
            </a:endParaRPr>
          </a:p>
        </p:txBody>
      </p:sp>
      <p:pic>
        <p:nvPicPr>
          <p:cNvPr id="3" name="Imagem 2" descr="Padrão do plano de fundo&#10;&#10;O conteúdo gerado por IA pode estar incorreto.">
            <a:extLst>
              <a:ext uri="{FF2B5EF4-FFF2-40B4-BE49-F238E27FC236}">
                <a16:creationId xmlns:a16="http://schemas.microsoft.com/office/drawing/2014/main" id="{888FD03E-175A-288E-1E69-5A73054CE5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6253" y="1806756"/>
            <a:ext cx="3244487" cy="3244487"/>
          </a:xfrm>
          <a:prstGeom prst="rect">
            <a:avLst/>
          </a:prstGeom>
        </p:spPr>
      </p:pic>
      <p:sp>
        <p:nvSpPr>
          <p:cNvPr id="4" name="CaixaDeTexto 3">
            <a:extLst>
              <a:ext uri="{FF2B5EF4-FFF2-40B4-BE49-F238E27FC236}">
                <a16:creationId xmlns:a16="http://schemas.microsoft.com/office/drawing/2014/main" id="{E98BEF12-4A91-2AD0-A420-AA96F34CB159}"/>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5" name="Espaço Reservado para Número de Slide 5">
            <a:extLst>
              <a:ext uri="{FF2B5EF4-FFF2-40B4-BE49-F238E27FC236}">
                <a16:creationId xmlns:a16="http://schemas.microsoft.com/office/drawing/2014/main" id="{EB34CBC3-8537-E6F9-6C38-7925C49EFFC3}"/>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10</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550929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152F5-EE89-CA43-1A48-6517D05AD316}"/>
            </a:ext>
          </a:extLst>
        </p:cNvPr>
        <p:cNvGrpSpPr/>
        <p:nvPr/>
      </p:nvGrpSpPr>
      <p:grpSpPr>
        <a:xfrm>
          <a:off x="0" y="0"/>
          <a:ext cx="0" cy="0"/>
          <a:chOff x="0" y="0"/>
          <a:chExt cx="0" cy="0"/>
        </a:xfrm>
      </p:grpSpPr>
      <p:sp>
        <p:nvSpPr>
          <p:cNvPr id="18" name="Google Shape;1110;p53">
            <a:extLst>
              <a:ext uri="{FF2B5EF4-FFF2-40B4-BE49-F238E27FC236}">
                <a16:creationId xmlns:a16="http://schemas.microsoft.com/office/drawing/2014/main" id="{800C211A-FFC5-0845-5B0A-A93444478134}"/>
              </a:ext>
            </a:extLst>
          </p:cNvPr>
          <p:cNvSpPr/>
          <p:nvPr/>
        </p:nvSpPr>
        <p:spPr>
          <a:xfrm rot="13213957">
            <a:off x="9189688" y="-111563"/>
            <a:ext cx="7358962" cy="5675848"/>
          </a:xfrm>
          <a:custGeom>
            <a:avLst/>
            <a:gdLst/>
            <a:ahLst/>
            <a:cxnLst/>
            <a:rect l="l" t="t" r="r" b="b"/>
            <a:pathLst>
              <a:path w="27805" h="15479" extrusionOk="0">
                <a:moveTo>
                  <a:pt x="7126" y="1"/>
                </a:moveTo>
                <a:cubicBezTo>
                  <a:pt x="5779" y="1"/>
                  <a:pt x="4507" y="474"/>
                  <a:pt x="3629" y="990"/>
                </a:cubicBezTo>
                <a:cubicBezTo>
                  <a:pt x="2736" y="1508"/>
                  <a:pt x="1116" y="2793"/>
                  <a:pt x="781" y="3945"/>
                </a:cubicBezTo>
                <a:cubicBezTo>
                  <a:pt x="0" y="6770"/>
                  <a:pt x="4928" y="6382"/>
                  <a:pt x="2884" y="9971"/>
                </a:cubicBezTo>
                <a:cubicBezTo>
                  <a:pt x="857" y="13560"/>
                  <a:pt x="9021" y="15363"/>
                  <a:pt x="12780" y="15475"/>
                </a:cubicBezTo>
                <a:cubicBezTo>
                  <a:pt x="12886" y="15477"/>
                  <a:pt x="12994" y="15479"/>
                  <a:pt x="13104" y="15479"/>
                </a:cubicBezTo>
                <a:cubicBezTo>
                  <a:pt x="16559" y="15479"/>
                  <a:pt x="21317" y="14041"/>
                  <a:pt x="24367" y="11069"/>
                </a:cubicBezTo>
                <a:cubicBezTo>
                  <a:pt x="27804" y="7721"/>
                  <a:pt x="24680" y="2195"/>
                  <a:pt x="21443" y="1173"/>
                </a:cubicBezTo>
                <a:cubicBezTo>
                  <a:pt x="21020" y="1038"/>
                  <a:pt x="20623" y="985"/>
                  <a:pt x="20234" y="985"/>
                </a:cubicBezTo>
                <a:cubicBezTo>
                  <a:pt x="18736" y="985"/>
                  <a:pt x="17357" y="1777"/>
                  <a:pt x="15028" y="1777"/>
                </a:cubicBezTo>
                <a:cubicBezTo>
                  <a:pt x="13532" y="1777"/>
                  <a:pt x="11643" y="1449"/>
                  <a:pt x="9079" y="374"/>
                </a:cubicBezTo>
                <a:cubicBezTo>
                  <a:pt x="8434" y="109"/>
                  <a:pt x="7772" y="1"/>
                  <a:pt x="7126"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1B6CB"/>
              </a:solidFill>
            </a:endParaRPr>
          </a:p>
        </p:txBody>
      </p:sp>
      <p:sp>
        <p:nvSpPr>
          <p:cNvPr id="12" name="Retângulo 11">
            <a:extLst>
              <a:ext uri="{FF2B5EF4-FFF2-40B4-BE49-F238E27FC236}">
                <a16:creationId xmlns:a16="http://schemas.microsoft.com/office/drawing/2014/main" id="{C9BE0249-0553-23CD-100E-A4D7DF1D5EDD}"/>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7" name="CaixaDeTexto 16">
            <a:extLst>
              <a:ext uri="{FF2B5EF4-FFF2-40B4-BE49-F238E27FC236}">
                <a16:creationId xmlns:a16="http://schemas.microsoft.com/office/drawing/2014/main" id="{07FEE8CE-6129-7BA8-C2A5-567EE174F2E4}"/>
              </a:ext>
            </a:extLst>
          </p:cNvPr>
          <p:cNvSpPr txBox="1"/>
          <p:nvPr/>
        </p:nvSpPr>
        <p:spPr>
          <a:xfrm>
            <a:off x="1811338" y="1745152"/>
            <a:ext cx="5347429" cy="3293209"/>
          </a:xfrm>
          <a:prstGeom prst="rect">
            <a:avLst/>
          </a:prstGeom>
          <a:noFill/>
        </p:spPr>
        <p:txBody>
          <a:bodyPr wrap="square" rtlCol="0">
            <a:spAutoFit/>
          </a:bodyPr>
          <a:lstStyle/>
          <a:p>
            <a:pPr indent="14288"/>
            <a:r>
              <a:rPr lang="pt-BR" b="1" dirty="0">
                <a:solidFill>
                  <a:srgbClr val="1F2B54"/>
                </a:solidFill>
                <a:latin typeface="Aptos" panose="020B0004020202020204" pitchFamily="34" charset="0"/>
              </a:rPr>
              <a:t>ATUALIZAÇÕES PERIÓDICAS (TRANSVERSAIS)</a:t>
            </a:r>
          </a:p>
          <a:p>
            <a:endParaRPr lang="pt-BR" dirty="0">
              <a:latin typeface="Aptos" panose="020B0004020202020204" pitchFamily="34" charset="0"/>
            </a:endParaRPr>
          </a:p>
          <a:p>
            <a:r>
              <a:rPr lang="pt-BR" b="1" dirty="0">
                <a:latin typeface="Aptos" panose="020B0004020202020204" pitchFamily="34" charset="0"/>
              </a:rPr>
              <a:t>Englobam 7 temas com fluxo simplificado:</a:t>
            </a:r>
          </a:p>
          <a:p>
            <a:endParaRPr lang="pt-BR" dirty="0">
              <a:latin typeface="Aptos" panose="020B0004020202020204" pitchFamily="34" charset="0"/>
            </a:endParaRPr>
          </a:p>
          <a:p>
            <a:pPr marL="285750" lvl="0" indent="-285750">
              <a:buFont typeface="Arial" panose="020B0604020202020204" pitchFamily="34" charset="0"/>
              <a:buChar char="•"/>
            </a:pPr>
            <a:r>
              <a:rPr lang="pt-BR" sz="1600" dirty="0">
                <a:latin typeface="Aptos" panose="020B0004020202020204" pitchFamily="34" charset="0"/>
              </a:rPr>
              <a:t>Aditivos e coadjuvantes</a:t>
            </a:r>
          </a:p>
          <a:p>
            <a:pPr marL="285750" lvl="0" indent="-285750">
              <a:buFont typeface="Arial" panose="020B0604020202020204" pitchFamily="34" charset="0"/>
              <a:buChar char="•"/>
            </a:pPr>
            <a:r>
              <a:rPr lang="pt-BR" sz="1600" dirty="0">
                <a:latin typeface="Aptos" panose="020B0004020202020204" pitchFamily="34" charset="0"/>
              </a:rPr>
              <a:t>Resíduos de medicamentos veterinários (RMV)</a:t>
            </a:r>
          </a:p>
          <a:p>
            <a:pPr marL="285750" lvl="0" indent="-285750">
              <a:buFont typeface="Arial" panose="020B0604020202020204" pitchFamily="34" charset="0"/>
              <a:buChar char="•"/>
            </a:pPr>
            <a:r>
              <a:rPr lang="pt-BR" sz="1600" dirty="0">
                <a:latin typeface="Aptos" panose="020B0004020202020204" pitchFamily="34" charset="0"/>
              </a:rPr>
              <a:t>Chás e especiarias</a:t>
            </a:r>
          </a:p>
          <a:p>
            <a:pPr marL="285750" lvl="0" indent="-285750">
              <a:buFont typeface="Arial" panose="020B0604020202020204" pitchFamily="34" charset="0"/>
              <a:buChar char="•"/>
            </a:pPr>
            <a:r>
              <a:rPr lang="pt-BR" sz="1600" dirty="0">
                <a:latin typeface="Aptos" panose="020B0004020202020204" pitchFamily="34" charset="0"/>
              </a:rPr>
              <a:t>Suplementos alimentares</a:t>
            </a:r>
          </a:p>
          <a:p>
            <a:pPr marL="285750" lvl="0" indent="-285750">
              <a:buFont typeface="Arial" panose="020B0604020202020204" pitchFamily="34" charset="0"/>
              <a:buChar char="•"/>
            </a:pPr>
            <a:r>
              <a:rPr lang="pt-BR" sz="1600" dirty="0">
                <a:latin typeface="Aptos" panose="020B0004020202020204" pitchFamily="34" charset="0"/>
              </a:rPr>
              <a:t>Alimentos para fins especiais</a:t>
            </a:r>
          </a:p>
          <a:p>
            <a:pPr marL="285750" lvl="0" indent="-285750">
              <a:buFont typeface="Arial" panose="020B0604020202020204" pitchFamily="34" charset="0"/>
              <a:buChar char="•"/>
            </a:pPr>
            <a:r>
              <a:rPr lang="pt-BR" sz="1600" dirty="0">
                <a:latin typeface="Aptos" panose="020B0004020202020204" pitchFamily="34" charset="0"/>
              </a:rPr>
              <a:t>Contaminantes</a:t>
            </a:r>
          </a:p>
          <a:p>
            <a:pPr marL="285750" lvl="0" indent="-285750">
              <a:buFont typeface="Arial" panose="020B0604020202020204" pitchFamily="34" charset="0"/>
              <a:buChar char="•"/>
            </a:pPr>
            <a:r>
              <a:rPr lang="pt-BR" sz="1600" dirty="0">
                <a:latin typeface="Aptos" panose="020B0004020202020204" pitchFamily="34" charset="0"/>
              </a:rPr>
              <a:t>Óleos e gorduras vegetais</a:t>
            </a:r>
          </a:p>
          <a:p>
            <a:endParaRPr lang="pt-BR" sz="2000" b="1" dirty="0">
              <a:solidFill>
                <a:schemeClr val="accent6">
                  <a:lumMod val="75000"/>
                </a:schemeClr>
              </a:solidFill>
              <a:latin typeface="Aptos" panose="020B0004020202020204" pitchFamily="34" charset="0"/>
              <a:ea typeface="Calibri" panose="020F0502020204030204" pitchFamily="34" charset="0"/>
              <a:cs typeface="Arial" panose="020B0604020202020204" pitchFamily="34" charset="0"/>
            </a:endParaRPr>
          </a:p>
        </p:txBody>
      </p:sp>
      <p:sp>
        <p:nvSpPr>
          <p:cNvPr id="2" name="CaixaDeTexto 1">
            <a:extLst>
              <a:ext uri="{FF2B5EF4-FFF2-40B4-BE49-F238E27FC236}">
                <a16:creationId xmlns:a16="http://schemas.microsoft.com/office/drawing/2014/main" id="{9402C6D4-C351-9FF9-E5BB-4FAF5B34C725}"/>
              </a:ext>
            </a:extLst>
          </p:cNvPr>
          <p:cNvSpPr txBox="1"/>
          <p:nvPr/>
        </p:nvSpPr>
        <p:spPr>
          <a:xfrm>
            <a:off x="952010" y="1026340"/>
            <a:ext cx="7801848"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000" b="1" dirty="0">
                <a:solidFill>
                  <a:srgbClr val="21B6CB"/>
                </a:solidFill>
                <a:latin typeface="Aptos" panose="020B0004020202020204" pitchFamily="34" charset="0"/>
                <a:ea typeface="Source Sans Pro" panose="020B0503030403020204" pitchFamily="34" charset="0"/>
                <a:cs typeface="Arial" panose="020B0604020202020204" pitchFamily="34" charset="0"/>
              </a:rPr>
              <a:t>Agenda Regulatória Anvisa 2026-2027</a:t>
            </a:r>
          </a:p>
        </p:txBody>
      </p:sp>
      <p:sp>
        <p:nvSpPr>
          <p:cNvPr id="7" name="CaixaDeTexto 6">
            <a:extLst>
              <a:ext uri="{FF2B5EF4-FFF2-40B4-BE49-F238E27FC236}">
                <a16:creationId xmlns:a16="http://schemas.microsoft.com/office/drawing/2014/main" id="{16A9F603-46EB-8BE4-31F4-6C828367D866}"/>
              </a:ext>
            </a:extLst>
          </p:cNvPr>
          <p:cNvSpPr txBox="1"/>
          <p:nvPr/>
        </p:nvSpPr>
        <p:spPr>
          <a:xfrm>
            <a:off x="742950" y="1479053"/>
            <a:ext cx="110534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pt-BR" sz="6000" b="1" dirty="0">
                <a:solidFill>
                  <a:srgbClr val="1F2B54"/>
                </a:solidFill>
                <a:latin typeface="Aptos" panose="020B0004020202020204" pitchFamily="34" charset="0"/>
              </a:rPr>
              <a:t>9</a:t>
            </a:r>
            <a:endParaRPr lang="pt-BR" sz="6000" dirty="0">
              <a:solidFill>
                <a:srgbClr val="1F2B54"/>
              </a:solidFill>
            </a:endParaRPr>
          </a:p>
        </p:txBody>
      </p:sp>
      <p:pic>
        <p:nvPicPr>
          <p:cNvPr id="14" name="Imagem 13" descr="Ícone&#10;&#10;O conteúdo gerado por IA pode estar incorreto.">
            <a:extLst>
              <a:ext uri="{FF2B5EF4-FFF2-40B4-BE49-F238E27FC236}">
                <a16:creationId xmlns:a16="http://schemas.microsoft.com/office/drawing/2014/main" id="{DF7006A4-F4D3-6E8B-8661-DAB924D7C5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1463" y="1923204"/>
            <a:ext cx="3293209" cy="3293209"/>
          </a:xfrm>
          <a:prstGeom prst="rect">
            <a:avLst/>
          </a:prstGeom>
        </p:spPr>
      </p:pic>
      <p:sp>
        <p:nvSpPr>
          <p:cNvPr id="15" name="CaixaDeTexto 14">
            <a:extLst>
              <a:ext uri="{FF2B5EF4-FFF2-40B4-BE49-F238E27FC236}">
                <a16:creationId xmlns:a16="http://schemas.microsoft.com/office/drawing/2014/main" id="{18B8579B-A824-FBFC-2983-773DC595D3D0}"/>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6" name="Espaço Reservado para Número de Slide 5">
            <a:extLst>
              <a:ext uri="{FF2B5EF4-FFF2-40B4-BE49-F238E27FC236}">
                <a16:creationId xmlns:a16="http://schemas.microsoft.com/office/drawing/2014/main" id="{C01E4E33-D76E-1B29-309E-BA85CAF672F9}"/>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11</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1525357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082FD-6479-BABA-A832-295ADC0C1F91}"/>
            </a:ext>
          </a:extLst>
        </p:cNvPr>
        <p:cNvGrpSpPr/>
        <p:nvPr/>
      </p:nvGrpSpPr>
      <p:grpSpPr>
        <a:xfrm>
          <a:off x="0" y="0"/>
          <a:ext cx="0" cy="0"/>
          <a:chOff x="0" y="0"/>
          <a:chExt cx="0" cy="0"/>
        </a:xfrm>
      </p:grpSpPr>
      <p:sp>
        <p:nvSpPr>
          <p:cNvPr id="12" name="Retângulo 11">
            <a:extLst>
              <a:ext uri="{FF2B5EF4-FFF2-40B4-BE49-F238E27FC236}">
                <a16:creationId xmlns:a16="http://schemas.microsoft.com/office/drawing/2014/main" id="{136AC745-533B-7A11-D537-2E39479744A2}"/>
              </a:ext>
            </a:extLst>
          </p:cNvPr>
          <p:cNvSpPr/>
          <p:nvPr/>
        </p:nvSpPr>
        <p:spPr>
          <a:xfrm>
            <a:off x="4024450" y="6401881"/>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pic>
        <p:nvPicPr>
          <p:cNvPr id="11" name="Imagem 10">
            <a:extLst>
              <a:ext uri="{FF2B5EF4-FFF2-40B4-BE49-F238E27FC236}">
                <a16:creationId xmlns:a16="http://schemas.microsoft.com/office/drawing/2014/main" id="{1492F80F-E132-3A0B-4F55-7374B8045358}"/>
              </a:ext>
            </a:extLst>
          </p:cNvPr>
          <p:cNvPicPr>
            <a:picLocks noChangeAspect="1"/>
          </p:cNvPicPr>
          <p:nvPr/>
        </p:nvPicPr>
        <p:blipFill>
          <a:blip r:embed="rId2"/>
          <a:stretch>
            <a:fillRect/>
          </a:stretch>
        </p:blipFill>
        <p:spPr>
          <a:xfrm>
            <a:off x="7395854" y="12443905"/>
            <a:ext cx="1898149" cy="425608"/>
          </a:xfrm>
          <a:prstGeom prst="rect">
            <a:avLst/>
          </a:prstGeom>
        </p:spPr>
      </p:pic>
      <p:sp>
        <p:nvSpPr>
          <p:cNvPr id="7" name="CaixaDeTexto 6">
            <a:extLst>
              <a:ext uri="{FF2B5EF4-FFF2-40B4-BE49-F238E27FC236}">
                <a16:creationId xmlns:a16="http://schemas.microsoft.com/office/drawing/2014/main" id="{CA54E39E-D2AB-C124-A152-72CC8CA16F5D}"/>
              </a:ext>
            </a:extLst>
          </p:cNvPr>
          <p:cNvSpPr txBox="1"/>
          <p:nvPr/>
        </p:nvSpPr>
        <p:spPr>
          <a:xfrm>
            <a:off x="952010" y="1026340"/>
            <a:ext cx="7801848"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000" b="1" dirty="0">
                <a:solidFill>
                  <a:srgbClr val="21B6CB"/>
                </a:solidFill>
                <a:latin typeface="Aptos" panose="020B0004020202020204" pitchFamily="34" charset="0"/>
                <a:ea typeface="Source Sans Pro" panose="020B0503030403020204" pitchFamily="34" charset="0"/>
                <a:cs typeface="Arial" panose="020B0604020202020204" pitchFamily="34" charset="0"/>
              </a:rPr>
              <a:t>Agenda Regulatória Anvisa 2026-2027</a:t>
            </a:r>
          </a:p>
        </p:txBody>
      </p:sp>
      <p:sp>
        <p:nvSpPr>
          <p:cNvPr id="13" name="CaixaDeTexto 12">
            <a:extLst>
              <a:ext uri="{FF2B5EF4-FFF2-40B4-BE49-F238E27FC236}">
                <a16:creationId xmlns:a16="http://schemas.microsoft.com/office/drawing/2014/main" id="{C7008255-3B73-C9A8-5BBF-A9629FDBCA8B}"/>
              </a:ext>
            </a:extLst>
          </p:cNvPr>
          <p:cNvSpPr txBox="1"/>
          <p:nvPr/>
        </p:nvSpPr>
        <p:spPr>
          <a:xfrm>
            <a:off x="742950" y="1479053"/>
            <a:ext cx="110534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pt-BR" sz="6000" b="1" dirty="0">
                <a:solidFill>
                  <a:srgbClr val="1F2B54"/>
                </a:solidFill>
                <a:latin typeface="Aptos" panose="020B0004020202020204" pitchFamily="34" charset="0"/>
              </a:rPr>
              <a:t>10</a:t>
            </a:r>
            <a:endParaRPr lang="pt-BR" sz="6000" dirty="0">
              <a:solidFill>
                <a:srgbClr val="1F2B54"/>
              </a:solidFill>
            </a:endParaRPr>
          </a:p>
        </p:txBody>
      </p:sp>
      <p:sp>
        <p:nvSpPr>
          <p:cNvPr id="14" name="CaixaDeTexto 13">
            <a:extLst>
              <a:ext uri="{FF2B5EF4-FFF2-40B4-BE49-F238E27FC236}">
                <a16:creationId xmlns:a16="http://schemas.microsoft.com/office/drawing/2014/main" id="{B4116421-AB19-0CFF-5686-26E21E8BD5A6}"/>
              </a:ext>
            </a:extLst>
          </p:cNvPr>
          <p:cNvSpPr txBox="1"/>
          <p:nvPr/>
        </p:nvSpPr>
        <p:spPr>
          <a:xfrm>
            <a:off x="1811338" y="1748282"/>
            <a:ext cx="5323980" cy="3477875"/>
          </a:xfrm>
          <a:prstGeom prst="rect">
            <a:avLst/>
          </a:prstGeom>
          <a:noFill/>
        </p:spPr>
        <p:txBody>
          <a:bodyPr wrap="square" rtlCol="0">
            <a:spAutoFit/>
          </a:bodyPr>
          <a:lstStyle/>
          <a:p>
            <a:pPr indent="14288"/>
            <a:r>
              <a:rPr lang="pt-BR" b="1" dirty="0">
                <a:solidFill>
                  <a:srgbClr val="1F2B54"/>
                </a:solidFill>
                <a:latin typeface="Aptos" panose="020B0004020202020204" pitchFamily="34" charset="0"/>
              </a:rPr>
              <a:t>ATUALIZAÇÕES PERIÓDICAS (TRANSVERSAIS)</a:t>
            </a:r>
          </a:p>
          <a:p>
            <a:endParaRPr lang="pt-BR" dirty="0">
              <a:latin typeface="Aptos" panose="020B0004020202020204" pitchFamily="34" charset="0"/>
            </a:endParaRPr>
          </a:p>
          <a:p>
            <a:r>
              <a:rPr lang="pt-BR" b="1" dirty="0">
                <a:latin typeface="Aptos" panose="020B0004020202020204" pitchFamily="34" charset="0"/>
              </a:rPr>
              <a:t>Quanto às atualizações periódicas</a:t>
            </a:r>
            <a:r>
              <a:rPr lang="pt-BR" dirty="0">
                <a:latin typeface="Aptos" panose="020B0004020202020204" pitchFamily="34" charset="0"/>
              </a:rPr>
              <a:t>:</a:t>
            </a:r>
          </a:p>
          <a:p>
            <a:endParaRPr lang="pt-BR"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Aditivos</a:t>
            </a:r>
            <a:r>
              <a:rPr lang="pt-BR" sz="1600" dirty="0">
                <a:latin typeface="Aptos" panose="020B0004020202020204" pitchFamily="34" charset="0"/>
              </a:rPr>
              <a:t>: incluem harmonização no Mercosul (5 propostas e 10 em elaboração), petições de inclusão ou extensão de uso (8 propostas) e convergência com o Codex </a:t>
            </a:r>
            <a:r>
              <a:rPr lang="pt-BR" sz="1600" dirty="0" err="1">
                <a:latin typeface="Aptos" panose="020B0004020202020204" pitchFamily="34" charset="0"/>
              </a:rPr>
              <a:t>Alimentarius</a:t>
            </a:r>
            <a:r>
              <a:rPr lang="pt-BR" sz="1600" dirty="0">
                <a:latin typeface="Aptos" panose="020B0004020202020204" pitchFamily="34" charset="0"/>
              </a:rPr>
              <a:t> (2 propostas).</a:t>
            </a:r>
          </a:p>
          <a:p>
            <a:pPr marL="285750" lvl="0" indent="-285750">
              <a:buFont typeface="Arial" panose="020B0604020202020204" pitchFamily="34" charset="0"/>
              <a:buChar char="•"/>
            </a:pPr>
            <a:endParaRPr lang="pt-BR" sz="1600" dirty="0">
              <a:latin typeface="Aptos" panose="020B0004020202020204" pitchFamily="34" charset="0"/>
            </a:endParaRPr>
          </a:p>
          <a:p>
            <a:pPr marL="285750" indent="-285750">
              <a:buFont typeface="Arial" panose="020B0604020202020204" pitchFamily="34" charset="0"/>
              <a:buChar char="•"/>
            </a:pPr>
            <a:r>
              <a:rPr lang="pt-BR" sz="1600" b="1" dirty="0">
                <a:latin typeface="Aptos" panose="020B0004020202020204" pitchFamily="34" charset="0"/>
              </a:rPr>
              <a:t>Suplementos alimentares</a:t>
            </a:r>
            <a:r>
              <a:rPr lang="pt-BR" sz="1600" dirty="0">
                <a:latin typeface="Aptos" panose="020B0004020202020204" pitchFamily="34" charset="0"/>
              </a:rPr>
              <a:t>: incluem 8 propostas de novos alimentos e 1 avaliação de risco à saúde prevista para o 2º trimestre de 2026.</a:t>
            </a:r>
          </a:p>
          <a:p>
            <a:endParaRPr lang="pt-BR" sz="2000" b="1" dirty="0">
              <a:solidFill>
                <a:schemeClr val="accent6">
                  <a:lumMod val="75000"/>
                </a:schemeClr>
              </a:solidFill>
              <a:latin typeface="Aptos" panose="020B0004020202020204" pitchFamily="34" charset="0"/>
              <a:ea typeface="Calibri" panose="020F0502020204030204" pitchFamily="34" charset="0"/>
              <a:cs typeface="Arial" panose="020B0604020202020204" pitchFamily="34" charset="0"/>
            </a:endParaRPr>
          </a:p>
        </p:txBody>
      </p:sp>
      <p:sp>
        <p:nvSpPr>
          <p:cNvPr id="16" name="CaixaDeTexto 15">
            <a:extLst>
              <a:ext uri="{FF2B5EF4-FFF2-40B4-BE49-F238E27FC236}">
                <a16:creationId xmlns:a16="http://schemas.microsoft.com/office/drawing/2014/main" id="{60E9B286-5583-F104-F9FD-740A8B7A00F5}"/>
              </a:ext>
            </a:extLst>
          </p:cNvPr>
          <p:cNvSpPr txBox="1"/>
          <p:nvPr/>
        </p:nvSpPr>
        <p:spPr>
          <a:xfrm>
            <a:off x="7395854" y="2830334"/>
            <a:ext cx="3493645" cy="1815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lvl="0" indent="-285750">
              <a:buFont typeface="Arial" panose="020B0604020202020204" pitchFamily="34" charset="0"/>
              <a:buChar char="•"/>
            </a:pPr>
            <a:r>
              <a:rPr lang="pt-BR" sz="1600" b="1" dirty="0">
                <a:latin typeface="Aptos" panose="020B0004020202020204" pitchFamily="34" charset="0"/>
              </a:rPr>
              <a:t>Alimentos para fins especiais</a:t>
            </a:r>
            <a:r>
              <a:rPr lang="pt-BR" sz="1600" dirty="0">
                <a:latin typeface="Aptos" panose="020B0004020202020204" pitchFamily="34" charset="0"/>
              </a:rPr>
              <a:t>: contemplam 4 propostas, uma por semestre.</a:t>
            </a:r>
          </a:p>
          <a:p>
            <a:pPr marL="285750" lvl="0" indent="-285750">
              <a:buFont typeface="Arial" panose="020B0604020202020204" pitchFamily="34" charset="0"/>
              <a:buChar char="•"/>
            </a:pPr>
            <a:endParaRPr lang="pt-BR" sz="1600"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Chás e especiarias</a:t>
            </a:r>
            <a:r>
              <a:rPr lang="pt-BR" sz="1600" dirty="0">
                <a:latin typeface="Aptos" panose="020B0004020202020204" pitchFamily="34" charset="0"/>
              </a:rPr>
              <a:t>: não possuem propostas no momento, com demandas em avaliação.</a:t>
            </a:r>
          </a:p>
        </p:txBody>
      </p:sp>
      <p:sp>
        <p:nvSpPr>
          <p:cNvPr id="18" name="CaixaDeTexto 17">
            <a:extLst>
              <a:ext uri="{FF2B5EF4-FFF2-40B4-BE49-F238E27FC236}">
                <a16:creationId xmlns:a16="http://schemas.microsoft.com/office/drawing/2014/main" id="{E4860EF3-7583-095C-A347-AF913D2B187D}"/>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9" name="Espaço Reservado para Número de Slide 5">
            <a:extLst>
              <a:ext uri="{FF2B5EF4-FFF2-40B4-BE49-F238E27FC236}">
                <a16:creationId xmlns:a16="http://schemas.microsoft.com/office/drawing/2014/main" id="{DDB64806-0F21-D451-B49D-E620404C9727}"/>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12</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4108070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5BCF8-1D6C-FF19-1E58-E48DF771E12E}"/>
            </a:ext>
          </a:extLst>
        </p:cNvPr>
        <p:cNvGrpSpPr/>
        <p:nvPr/>
      </p:nvGrpSpPr>
      <p:grpSpPr>
        <a:xfrm>
          <a:off x="0" y="0"/>
          <a:ext cx="0" cy="0"/>
          <a:chOff x="0" y="0"/>
          <a:chExt cx="0" cy="0"/>
        </a:xfrm>
      </p:grpSpPr>
      <p:sp>
        <p:nvSpPr>
          <p:cNvPr id="13" name="Retângulo Arredondado 12">
            <a:extLst>
              <a:ext uri="{FF2B5EF4-FFF2-40B4-BE49-F238E27FC236}">
                <a16:creationId xmlns:a16="http://schemas.microsoft.com/office/drawing/2014/main" id="{7E2CE5C1-CE83-60C2-DDBE-5935FD38FE47}"/>
              </a:ext>
            </a:extLst>
          </p:cNvPr>
          <p:cNvSpPr/>
          <p:nvPr/>
        </p:nvSpPr>
        <p:spPr>
          <a:xfrm>
            <a:off x="382606" y="443345"/>
            <a:ext cx="11426788" cy="5569527"/>
          </a:xfrm>
          <a:prstGeom prst="roundRect">
            <a:avLst>
              <a:gd name="adj" fmla="val 8209"/>
            </a:avLst>
          </a:prstGeom>
          <a:blipFill>
            <a:blip r:embed="rId2"/>
            <a:stretch>
              <a:fillRect/>
            </a:stretch>
          </a:blip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12" name="Retângulo 11">
            <a:extLst>
              <a:ext uri="{FF2B5EF4-FFF2-40B4-BE49-F238E27FC236}">
                <a16:creationId xmlns:a16="http://schemas.microsoft.com/office/drawing/2014/main" id="{B19CBA15-0B5A-4DDB-A73F-C2D25C99D612}"/>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7" name="CaixaDeTexto 6">
            <a:extLst>
              <a:ext uri="{FF2B5EF4-FFF2-40B4-BE49-F238E27FC236}">
                <a16:creationId xmlns:a16="http://schemas.microsoft.com/office/drawing/2014/main" id="{C70AF82A-95BC-BFBB-CCE7-DBC1EA590EC7}"/>
              </a:ext>
            </a:extLst>
          </p:cNvPr>
          <p:cNvSpPr txBox="1"/>
          <p:nvPr/>
        </p:nvSpPr>
        <p:spPr>
          <a:xfrm>
            <a:off x="1811338" y="1736725"/>
            <a:ext cx="9025467" cy="23083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4800" b="1" dirty="0">
                <a:solidFill>
                  <a:srgbClr val="1F2B54"/>
                </a:solidFill>
                <a:latin typeface="Aptos" panose="020B0004020202020204" pitchFamily="34" charset="0"/>
                <a:ea typeface="Source Sans Pro" panose="020B0503030403020204" pitchFamily="34" charset="0"/>
                <a:cs typeface="Calibri" panose="020F0502020204030204" pitchFamily="34" charset="0"/>
              </a:rPr>
              <a:t>Consultas </a:t>
            </a:r>
          </a:p>
          <a:p>
            <a:r>
              <a:rPr lang="pt-BR" sz="4800" b="1" dirty="0">
                <a:solidFill>
                  <a:srgbClr val="1F2B54"/>
                </a:solidFill>
                <a:latin typeface="Aptos" panose="020B0004020202020204" pitchFamily="34" charset="0"/>
                <a:ea typeface="Source Sans Pro" panose="020B0503030403020204" pitchFamily="34" charset="0"/>
                <a:cs typeface="Calibri" panose="020F0502020204030204" pitchFamily="34" charset="0"/>
              </a:rPr>
              <a:t>públicas </a:t>
            </a:r>
          </a:p>
          <a:p>
            <a:r>
              <a:rPr lang="pt-BR" sz="4800" b="1" dirty="0">
                <a:solidFill>
                  <a:srgbClr val="1F2B54"/>
                </a:solidFill>
                <a:latin typeface="Aptos" panose="020B0004020202020204" pitchFamily="34" charset="0"/>
                <a:ea typeface="Source Sans Pro" panose="020B0503030403020204" pitchFamily="34" charset="0"/>
                <a:cs typeface="Calibri" panose="020F0502020204030204" pitchFamily="34" charset="0"/>
              </a:rPr>
              <a:t>publicadas </a:t>
            </a:r>
            <a:endParaRPr lang="pt-BR" sz="4800" dirty="0">
              <a:solidFill>
                <a:srgbClr val="1F2B54"/>
              </a:solidFill>
              <a:latin typeface="Aptos" panose="020B0004020202020204" pitchFamily="34" charset="0"/>
            </a:endParaRPr>
          </a:p>
        </p:txBody>
      </p:sp>
      <p:sp>
        <p:nvSpPr>
          <p:cNvPr id="4" name="CaixaDeTexto 3">
            <a:extLst>
              <a:ext uri="{FF2B5EF4-FFF2-40B4-BE49-F238E27FC236}">
                <a16:creationId xmlns:a16="http://schemas.microsoft.com/office/drawing/2014/main" id="{B296021F-8A3C-40F4-15F0-F81B7CBF96A4}"/>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5" name="Espaço Reservado para Número de Slide 5">
            <a:extLst>
              <a:ext uri="{FF2B5EF4-FFF2-40B4-BE49-F238E27FC236}">
                <a16:creationId xmlns:a16="http://schemas.microsoft.com/office/drawing/2014/main" id="{6ADEA389-29BF-4A2A-FB0F-5ED5A3097126}"/>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13</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924893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954D6-D10F-486F-DF0C-75A25D872C0D}"/>
            </a:ext>
          </a:extLst>
        </p:cNvPr>
        <p:cNvGrpSpPr/>
        <p:nvPr/>
      </p:nvGrpSpPr>
      <p:grpSpPr>
        <a:xfrm>
          <a:off x="0" y="0"/>
          <a:ext cx="0" cy="0"/>
          <a:chOff x="0" y="0"/>
          <a:chExt cx="0" cy="0"/>
        </a:xfrm>
      </p:grpSpPr>
      <p:sp>
        <p:nvSpPr>
          <p:cNvPr id="19" name="Retângulo Arredondado 18">
            <a:extLst>
              <a:ext uri="{FF2B5EF4-FFF2-40B4-BE49-F238E27FC236}">
                <a16:creationId xmlns:a16="http://schemas.microsoft.com/office/drawing/2014/main" id="{D5D48DB4-9F65-4081-0B2C-C25997D5EC0C}"/>
              </a:ext>
            </a:extLst>
          </p:cNvPr>
          <p:cNvSpPr/>
          <p:nvPr/>
        </p:nvSpPr>
        <p:spPr>
          <a:xfrm>
            <a:off x="7620000" y="443344"/>
            <a:ext cx="4175822" cy="5576456"/>
          </a:xfrm>
          <a:prstGeom prst="roundRect">
            <a:avLst>
              <a:gd name="adj" fmla="val 8325"/>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Arredondado 6">
            <a:extLst>
              <a:ext uri="{FF2B5EF4-FFF2-40B4-BE49-F238E27FC236}">
                <a16:creationId xmlns:a16="http://schemas.microsoft.com/office/drawing/2014/main" id="{9EF1B4E8-7C6C-1B2F-58F5-57B8E8A82967}"/>
              </a:ext>
            </a:extLst>
          </p:cNvPr>
          <p:cNvSpPr/>
          <p:nvPr/>
        </p:nvSpPr>
        <p:spPr>
          <a:xfrm>
            <a:off x="734786" y="3363259"/>
            <a:ext cx="5361214" cy="1038069"/>
          </a:xfrm>
          <a:prstGeom prst="round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12" name="Retângulo 11">
            <a:extLst>
              <a:ext uri="{FF2B5EF4-FFF2-40B4-BE49-F238E27FC236}">
                <a16:creationId xmlns:a16="http://schemas.microsoft.com/office/drawing/2014/main" id="{01158672-F08A-EC71-8510-F75DFAB0ED45}"/>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7" name="CaixaDeTexto 16">
            <a:extLst>
              <a:ext uri="{FF2B5EF4-FFF2-40B4-BE49-F238E27FC236}">
                <a16:creationId xmlns:a16="http://schemas.microsoft.com/office/drawing/2014/main" id="{0E822C9E-214B-5378-0386-5A2E4EDD3257}"/>
              </a:ext>
            </a:extLst>
          </p:cNvPr>
          <p:cNvSpPr txBox="1"/>
          <p:nvPr/>
        </p:nvSpPr>
        <p:spPr>
          <a:xfrm>
            <a:off x="952010" y="1753218"/>
            <a:ext cx="5143990" cy="2862322"/>
          </a:xfrm>
          <a:prstGeom prst="rect">
            <a:avLst/>
          </a:prstGeom>
          <a:noFill/>
        </p:spPr>
        <p:txBody>
          <a:bodyPr wrap="square" rtlCol="0">
            <a:spAutoFit/>
          </a:bodyPr>
          <a:lstStyle/>
          <a:p>
            <a:pPr fontAlgn="base"/>
            <a:r>
              <a:rPr lang="pt-BR" dirty="0">
                <a:latin typeface="Aptos" panose="020B0004020202020204" pitchFamily="34" charset="0"/>
                <a:ea typeface="Source Sans Pro" panose="020B0503030403020204" pitchFamily="34" charset="0"/>
              </a:rPr>
              <a:t>Com </a:t>
            </a:r>
            <a:r>
              <a:rPr lang="pt-BR" dirty="0">
                <a:latin typeface="Aptos" panose="020B0004020202020204" pitchFamily="34" charset="0"/>
                <a:ea typeface="Source Sans Pro" panose="020B0503030403020204" pitchFamily="34" charset="0"/>
                <a:cs typeface="Calibri" panose="020F0502020204030204" pitchFamily="34" charset="0"/>
              </a:rPr>
              <a:t>proposta de Instrução Normativa que altera a </a:t>
            </a:r>
            <a:r>
              <a:rPr lang="pt-BR" b="1" dirty="0">
                <a:latin typeface="Aptos" panose="020B0004020202020204" pitchFamily="34" charset="0"/>
                <a:ea typeface="Source Sans Pro" panose="020B0503030403020204" pitchFamily="34" charset="0"/>
                <a:cs typeface="Calibri" panose="020F0502020204030204" pitchFamily="34" charset="0"/>
              </a:rPr>
              <a:t>IN nº 211/2023</a:t>
            </a:r>
            <a:r>
              <a:rPr lang="pt-BR" dirty="0">
                <a:latin typeface="Aptos" panose="020B0004020202020204" pitchFamily="34" charset="0"/>
                <a:ea typeface="Source Sans Pro" panose="020B0503030403020204" pitchFamily="34" charset="0"/>
                <a:cs typeface="Calibri" panose="020F0502020204030204" pitchFamily="34" charset="0"/>
              </a:rPr>
              <a:t>, incluindo </a:t>
            </a:r>
            <a:r>
              <a:rPr lang="pt-BR" b="1" dirty="0">
                <a:latin typeface="Aptos" panose="020B0004020202020204" pitchFamily="34" charset="0"/>
                <a:ea typeface="Source Sans Pro" panose="020B0503030403020204" pitchFamily="34" charset="0"/>
                <a:cs typeface="Calibri" panose="020F0502020204030204" pitchFamily="34" charset="0"/>
              </a:rPr>
              <a:t>aditivos alimentares</a:t>
            </a:r>
            <a:r>
              <a:rPr lang="pt-BR" dirty="0">
                <a:latin typeface="Aptos" panose="020B0004020202020204" pitchFamily="34" charset="0"/>
                <a:ea typeface="Source Sans Pro" panose="020B0503030403020204" pitchFamily="34" charset="0"/>
                <a:cs typeface="Calibri" panose="020F0502020204030204" pitchFamily="34" charset="0"/>
              </a:rPr>
              <a:t> para produtos </a:t>
            </a:r>
            <a:r>
              <a:rPr lang="pt-BR" b="1" dirty="0">
                <a:latin typeface="Aptos" panose="020B0004020202020204" pitchFamily="34" charset="0"/>
                <a:ea typeface="Source Sans Pro" panose="020B0503030403020204" pitchFamily="34" charset="0"/>
                <a:cs typeface="Calibri" panose="020F0502020204030204" pitchFamily="34" charset="0"/>
              </a:rPr>
              <a:t>lácteos análogos</a:t>
            </a:r>
            <a:r>
              <a:rPr lang="pt-BR" dirty="0">
                <a:latin typeface="Aptos" panose="020B0004020202020204" pitchFamily="34" charset="0"/>
                <a:ea typeface="Source Sans Pro" panose="020B0503030403020204" pitchFamily="34" charset="0"/>
                <a:cs typeface="Calibri" panose="020F0502020204030204" pitchFamily="34" charset="0"/>
              </a:rPr>
              <a:t> e </a:t>
            </a:r>
            <a:r>
              <a:rPr lang="pt-BR" b="1" dirty="0">
                <a:latin typeface="Aptos" panose="020B0004020202020204" pitchFamily="34" charset="0"/>
                <a:ea typeface="Source Sans Pro" panose="020B0503030403020204" pitchFamily="34" charset="0"/>
                <a:cs typeface="Calibri" panose="020F0502020204030204" pitchFamily="34" charset="0"/>
              </a:rPr>
              <a:t>produtos proteicos de origem vegetal. Prazo finalizado </a:t>
            </a:r>
            <a:r>
              <a:rPr lang="pt-BR" dirty="0">
                <a:latin typeface="Aptos" panose="020B0004020202020204" pitchFamily="34" charset="0"/>
                <a:ea typeface="Source Sans Pro" panose="020B0503030403020204" pitchFamily="34" charset="0"/>
                <a:cs typeface="Calibri" panose="020F0502020204030204" pitchFamily="34" charset="0"/>
              </a:rPr>
              <a:t>em</a:t>
            </a:r>
            <a:r>
              <a:rPr lang="pt-BR" b="1" dirty="0">
                <a:latin typeface="Aptos" panose="020B0004020202020204" pitchFamily="34" charset="0"/>
                <a:ea typeface="Source Sans Pro" panose="020B0503030403020204" pitchFamily="34" charset="0"/>
                <a:cs typeface="Calibri" panose="020F0502020204030204" pitchFamily="34" charset="0"/>
              </a:rPr>
              <a:t> 28/08/2025</a:t>
            </a:r>
            <a:r>
              <a:rPr lang="pt-BR" dirty="0">
                <a:latin typeface="Aptos" panose="020B0004020202020204" pitchFamily="34" charset="0"/>
                <a:ea typeface="Source Sans Pro" panose="020B0503030403020204" pitchFamily="34" charset="0"/>
                <a:cs typeface="Calibri" panose="020F0502020204030204" pitchFamily="34" charset="0"/>
              </a:rPr>
              <a:t>. </a:t>
            </a:r>
            <a:endParaRPr lang="pt-BR" dirty="0">
              <a:latin typeface="Aptos" panose="020B0004020202020204" pitchFamily="34" charset="0"/>
              <a:ea typeface="Source Sans Pro" panose="020B0503030403020204" pitchFamily="34" charset="0"/>
            </a:endParaRPr>
          </a:p>
          <a:p>
            <a:pPr marL="285750" indent="-285750" eaLnBrk="0" fontAlgn="base" hangingPunct="0">
              <a:spcBef>
                <a:spcPct val="0"/>
              </a:spcBef>
              <a:spcAft>
                <a:spcPct val="0"/>
              </a:spcAft>
              <a:buFontTx/>
              <a:buChar char="-"/>
            </a:pPr>
            <a:endParaRPr lang="pt-BR" dirty="0">
              <a:latin typeface="Aptos" panose="020B0004020202020204" pitchFamily="34" charset="0"/>
              <a:ea typeface="Source Sans Pro" panose="020B0503030403020204" pitchFamily="34" charset="0"/>
            </a:endParaRPr>
          </a:p>
          <a:p>
            <a:pPr eaLnBrk="0" fontAlgn="base" hangingPunct="0">
              <a:spcBef>
                <a:spcPct val="0"/>
              </a:spcBef>
              <a:spcAft>
                <a:spcPct val="0"/>
              </a:spcAft>
            </a:pPr>
            <a:r>
              <a:rPr lang="pt-BR" b="1" dirty="0">
                <a:latin typeface="Aptos" panose="020B0004020202020204" pitchFamily="34" charset="0"/>
                <a:ea typeface="Source Sans Pro" panose="020B0503030403020204" pitchFamily="34" charset="0"/>
              </a:rPr>
              <a:t>Ainda em avaliação: será realizado um diálogo setorial sobre o tema previsto para dezembro de 2026.</a:t>
            </a:r>
            <a:endParaRPr lang="pt-BR" b="1" dirty="0">
              <a:latin typeface="Aptos" panose="020B0004020202020204" pitchFamily="34" charset="0"/>
            </a:endParaRPr>
          </a:p>
          <a:p>
            <a:endParaRPr lang="pt-BR" b="1" dirty="0">
              <a:latin typeface="Aptos" panose="020B0004020202020204" pitchFamily="34" charset="0"/>
              <a:ea typeface="Calibri" panose="020F0502020204030204" pitchFamily="34" charset="0"/>
              <a:cs typeface="Arial" panose="020B0604020202020204" pitchFamily="34" charset="0"/>
            </a:endParaRPr>
          </a:p>
        </p:txBody>
      </p:sp>
      <p:sp>
        <p:nvSpPr>
          <p:cNvPr id="2" name="CaixaDeTexto 1">
            <a:extLst>
              <a:ext uri="{FF2B5EF4-FFF2-40B4-BE49-F238E27FC236}">
                <a16:creationId xmlns:a16="http://schemas.microsoft.com/office/drawing/2014/main" id="{B1CC12C8-799F-CFA0-FD43-29AAA1A89A28}"/>
              </a:ext>
            </a:extLst>
          </p:cNvPr>
          <p:cNvSpPr txBox="1"/>
          <p:nvPr/>
        </p:nvSpPr>
        <p:spPr>
          <a:xfrm>
            <a:off x="952010" y="1026340"/>
            <a:ext cx="7801848"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Calibri" panose="020F0502020204030204" pitchFamily="34" charset="0"/>
              </a:rPr>
              <a:t>Consulta Pública nº 1338/2025</a:t>
            </a:r>
            <a:endParaRPr lang="pt-BR" sz="3000" b="1" dirty="0">
              <a:solidFill>
                <a:srgbClr val="3A8DEF"/>
              </a:solidFill>
              <a:latin typeface="Aptos" panose="020B0004020202020204" pitchFamily="34" charset="0"/>
              <a:ea typeface="Source Sans Pro" panose="020B0503030403020204" pitchFamily="34" charset="0"/>
              <a:cs typeface="Arial" panose="020B0604020202020204" pitchFamily="34" charset="0"/>
            </a:endParaRPr>
          </a:p>
        </p:txBody>
      </p:sp>
      <p:sp>
        <p:nvSpPr>
          <p:cNvPr id="14" name="CaixaDeTexto 13">
            <a:extLst>
              <a:ext uri="{FF2B5EF4-FFF2-40B4-BE49-F238E27FC236}">
                <a16:creationId xmlns:a16="http://schemas.microsoft.com/office/drawing/2014/main" id="{04A56F44-DB57-C470-6E98-28C4FAF8EDBA}"/>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5" name="Espaço Reservado para Número de Slide 5">
            <a:extLst>
              <a:ext uri="{FF2B5EF4-FFF2-40B4-BE49-F238E27FC236}">
                <a16:creationId xmlns:a16="http://schemas.microsoft.com/office/drawing/2014/main" id="{0BC07700-D8A2-10A6-8DC8-B51F60DC1F64}"/>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14</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3438871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97984-A5F4-ABAC-CFA0-3D5AE776BC61}"/>
            </a:ext>
          </a:extLst>
        </p:cNvPr>
        <p:cNvGrpSpPr/>
        <p:nvPr/>
      </p:nvGrpSpPr>
      <p:grpSpPr>
        <a:xfrm>
          <a:off x="0" y="0"/>
          <a:ext cx="0" cy="0"/>
          <a:chOff x="0" y="0"/>
          <a:chExt cx="0" cy="0"/>
        </a:xfrm>
      </p:grpSpPr>
      <p:sp>
        <p:nvSpPr>
          <p:cNvPr id="12" name="Retângulo 11">
            <a:extLst>
              <a:ext uri="{FF2B5EF4-FFF2-40B4-BE49-F238E27FC236}">
                <a16:creationId xmlns:a16="http://schemas.microsoft.com/office/drawing/2014/main" id="{B3268329-69B3-98C5-74E6-440D86B35463}"/>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7" name="CaixaDeTexto 16">
            <a:extLst>
              <a:ext uri="{FF2B5EF4-FFF2-40B4-BE49-F238E27FC236}">
                <a16:creationId xmlns:a16="http://schemas.microsoft.com/office/drawing/2014/main" id="{1A0F9EEE-BF8E-9055-392A-3F422A04B32C}"/>
              </a:ext>
            </a:extLst>
          </p:cNvPr>
          <p:cNvSpPr txBox="1"/>
          <p:nvPr/>
        </p:nvSpPr>
        <p:spPr>
          <a:xfrm>
            <a:off x="952011" y="1736725"/>
            <a:ext cx="6179126" cy="3693319"/>
          </a:xfrm>
          <a:prstGeom prst="rect">
            <a:avLst/>
          </a:prstGeom>
          <a:noFill/>
        </p:spPr>
        <p:txBody>
          <a:bodyPr wrap="square" rtlCol="0">
            <a:spAutoFit/>
          </a:bodyPr>
          <a:lstStyle/>
          <a:p>
            <a:r>
              <a:rPr lang="pt-BR" dirty="0">
                <a:latin typeface="Aptos" panose="020B0004020202020204" pitchFamily="34" charset="0"/>
              </a:rPr>
              <a:t>No dia 4 de fevereiro de 2026 ocorreu diálogo setorial da Anvisa, com o objetivo de apresentar e solicitar contribuições acerca da revisão da norma de Boas Práticas de Fabricação de Alimentos (Consulta Pública n°1.362/2025)</a:t>
            </a:r>
          </a:p>
          <a:p>
            <a:endParaRPr lang="pt-BR" dirty="0">
              <a:latin typeface="Aptos" panose="020B0004020202020204" pitchFamily="34" charset="0"/>
            </a:endParaRPr>
          </a:p>
          <a:p>
            <a:r>
              <a:rPr lang="pt-BR" dirty="0">
                <a:latin typeface="Aptos" panose="020B0004020202020204" pitchFamily="34" charset="0"/>
              </a:rPr>
              <a:t>Na ocasião foram abordadas as principais alterações da norma em relação à anterior. Ressaltou-se que as principais alterações da norma foram: a abrangência e novas definições, requisitos gerais, sistema APPCC, princípios gerais das boas práticas, documentação, registros, Procedimentos Operacionais Padronizados -</a:t>
            </a:r>
            <a:r>
              <a:rPr lang="pt-BR" dirty="0" err="1">
                <a:latin typeface="Aptos" panose="020B0004020202020204" pitchFamily="34" charset="0"/>
              </a:rPr>
              <a:t>POP´s</a:t>
            </a:r>
            <a:r>
              <a:rPr lang="pt-BR" dirty="0">
                <a:latin typeface="Aptos" panose="020B0004020202020204" pitchFamily="34" charset="0"/>
              </a:rPr>
              <a:t> (que passaram de 6 na norma anterior para 11 nesta consulta), como auditorias, revogação e vigência da norma. </a:t>
            </a:r>
            <a:endParaRPr lang="pt-BR" sz="2000" b="1" dirty="0">
              <a:solidFill>
                <a:schemeClr val="accent6">
                  <a:lumMod val="75000"/>
                </a:schemeClr>
              </a:solidFill>
              <a:latin typeface="Aptos" panose="020B0004020202020204" pitchFamily="34" charset="0"/>
              <a:ea typeface="Calibri" panose="020F0502020204030204" pitchFamily="34" charset="0"/>
              <a:cs typeface="Arial" panose="020B0604020202020204" pitchFamily="34" charset="0"/>
            </a:endParaRPr>
          </a:p>
        </p:txBody>
      </p:sp>
      <p:sp>
        <p:nvSpPr>
          <p:cNvPr id="2" name="CaixaDeTexto 1">
            <a:extLst>
              <a:ext uri="{FF2B5EF4-FFF2-40B4-BE49-F238E27FC236}">
                <a16:creationId xmlns:a16="http://schemas.microsoft.com/office/drawing/2014/main" id="{D0D304B7-BD8E-FBBB-C6F9-52B8AD41049B}"/>
              </a:ext>
            </a:extLst>
          </p:cNvPr>
          <p:cNvSpPr txBox="1"/>
          <p:nvPr/>
        </p:nvSpPr>
        <p:spPr>
          <a:xfrm>
            <a:off x="952010" y="1026340"/>
            <a:ext cx="7801848"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Calibri" panose="020F0502020204030204" pitchFamily="34" charset="0"/>
              </a:rPr>
              <a:t>Consulta Pública n°1.362/2025</a:t>
            </a:r>
          </a:p>
        </p:txBody>
      </p:sp>
      <p:sp>
        <p:nvSpPr>
          <p:cNvPr id="14" name="CaixaDeTexto 13">
            <a:extLst>
              <a:ext uri="{FF2B5EF4-FFF2-40B4-BE49-F238E27FC236}">
                <a16:creationId xmlns:a16="http://schemas.microsoft.com/office/drawing/2014/main" id="{633C8385-C157-70B3-CCC1-2BE26E1858DC}"/>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5" name="Espaço Reservado para Número de Slide 5">
            <a:extLst>
              <a:ext uri="{FF2B5EF4-FFF2-40B4-BE49-F238E27FC236}">
                <a16:creationId xmlns:a16="http://schemas.microsoft.com/office/drawing/2014/main" id="{3F2CB304-9D58-0062-8764-BFAC6BC9E05A}"/>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15</a:t>
            </a:fld>
            <a:endParaRPr lang="pt-BR" sz="1100" dirty="0">
              <a:solidFill>
                <a:srgbClr val="21B6CB"/>
              </a:solidFill>
              <a:latin typeface="Aptos" panose="020B0004020202020204" pitchFamily="34" charset="0"/>
            </a:endParaRPr>
          </a:p>
        </p:txBody>
      </p:sp>
      <p:sp>
        <p:nvSpPr>
          <p:cNvPr id="16" name="Retângulo Arredondado 15">
            <a:extLst>
              <a:ext uri="{FF2B5EF4-FFF2-40B4-BE49-F238E27FC236}">
                <a16:creationId xmlns:a16="http://schemas.microsoft.com/office/drawing/2014/main" id="{D3B7CDBC-AD76-E39E-23A5-87F55F8A05E6}"/>
              </a:ext>
            </a:extLst>
          </p:cNvPr>
          <p:cNvSpPr/>
          <p:nvPr/>
        </p:nvSpPr>
        <p:spPr>
          <a:xfrm>
            <a:off x="7620000" y="443344"/>
            <a:ext cx="4175822" cy="5563561"/>
          </a:xfrm>
          <a:prstGeom prst="roundRect">
            <a:avLst>
              <a:gd name="adj" fmla="val 8325"/>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266080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2D1F6-CE69-69D3-4CAB-DE7A18A917F1}"/>
            </a:ext>
          </a:extLst>
        </p:cNvPr>
        <p:cNvGrpSpPr/>
        <p:nvPr/>
      </p:nvGrpSpPr>
      <p:grpSpPr>
        <a:xfrm>
          <a:off x="0" y="0"/>
          <a:ext cx="0" cy="0"/>
          <a:chOff x="0" y="0"/>
          <a:chExt cx="0" cy="0"/>
        </a:xfrm>
      </p:grpSpPr>
      <p:sp>
        <p:nvSpPr>
          <p:cNvPr id="12" name="Retângulo 11">
            <a:extLst>
              <a:ext uri="{FF2B5EF4-FFF2-40B4-BE49-F238E27FC236}">
                <a16:creationId xmlns:a16="http://schemas.microsoft.com/office/drawing/2014/main" id="{9936846A-6F26-7114-08E2-31319F4E3393}"/>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7" name="CaixaDeTexto 16">
            <a:extLst>
              <a:ext uri="{FF2B5EF4-FFF2-40B4-BE49-F238E27FC236}">
                <a16:creationId xmlns:a16="http://schemas.microsoft.com/office/drawing/2014/main" id="{011D6881-E1C5-7096-B760-D8C031FDEAB9}"/>
              </a:ext>
            </a:extLst>
          </p:cNvPr>
          <p:cNvSpPr txBox="1"/>
          <p:nvPr/>
        </p:nvSpPr>
        <p:spPr>
          <a:xfrm>
            <a:off x="952011" y="2275281"/>
            <a:ext cx="6515590" cy="3816429"/>
          </a:xfrm>
          <a:prstGeom prst="rect">
            <a:avLst/>
          </a:prstGeom>
          <a:noFill/>
        </p:spPr>
        <p:txBody>
          <a:bodyPr wrap="square" rtlCol="0">
            <a:spAutoFit/>
          </a:bodyPr>
          <a:lstStyle/>
          <a:p>
            <a:pPr fontAlgn="base"/>
            <a:r>
              <a:rPr lang="pt-BR" sz="1600" dirty="0">
                <a:latin typeface="Aptos" panose="020B0004020202020204" pitchFamily="34" charset="0"/>
              </a:rPr>
              <a:t>Trata-se de propostas de abertura de processo regulatório e de consulta pública de RDC e de Instrução Normativa (IN) para consolidação e atualização dos </a:t>
            </a:r>
            <a:r>
              <a:rPr lang="pt-BR" sz="1600" b="1" dirty="0">
                <a:latin typeface="Aptos" panose="020B0004020202020204" pitchFamily="34" charset="0"/>
              </a:rPr>
              <a:t>regulamentos sanitários de fórmulas infantis, alimentos de transição e alimentos à base de cereais para lactentes e crianças de primeira infância, fórmulas para nutrição enteral e fórmulas para erros inatos do metabolismo. </a:t>
            </a:r>
          </a:p>
          <a:p>
            <a:pPr fontAlgn="base"/>
            <a:endParaRPr lang="pt-BR" sz="1600" b="1" dirty="0">
              <a:latin typeface="Aptos" panose="020B0004020202020204" pitchFamily="34" charset="0"/>
            </a:endParaRPr>
          </a:p>
          <a:p>
            <a:pPr fontAlgn="base"/>
            <a:r>
              <a:rPr lang="pt-BR" sz="1600" dirty="0">
                <a:latin typeface="Aptos" panose="020B0004020202020204" pitchFamily="34" charset="0"/>
              </a:rPr>
              <a:t>O processo tem como finalidade simplificar o arcabouço regulatório dos produtos abrangidos nessa consolidação, eliminar lacunas e inconsistências identificadas na revisão dos regulamentos e incluir substâncias aprovadas por meio de petição e em processos de registro nas listas de substâncias autorizadas. </a:t>
            </a:r>
          </a:p>
          <a:p>
            <a:pPr fontAlgn="base"/>
            <a:endParaRPr lang="pt-BR" sz="1600" dirty="0">
              <a:latin typeface="Aptos" panose="020B0004020202020204" pitchFamily="34" charset="0"/>
            </a:endParaRPr>
          </a:p>
          <a:p>
            <a:pPr fontAlgn="base"/>
            <a:r>
              <a:rPr lang="pt-BR" sz="1600" b="1" dirty="0">
                <a:latin typeface="Aptos" panose="020B0004020202020204" pitchFamily="34" charset="0"/>
              </a:rPr>
              <a:t>Prazo de contribuição: 90 dias ( publicado em 22/03/26). </a:t>
            </a:r>
          </a:p>
          <a:p>
            <a:endParaRPr lang="pt-BR" b="1" dirty="0">
              <a:solidFill>
                <a:schemeClr val="accent6">
                  <a:lumMod val="75000"/>
                </a:schemeClr>
              </a:solidFill>
              <a:latin typeface="Aptos" panose="020B0004020202020204" pitchFamily="34" charset="0"/>
              <a:ea typeface="Calibri" panose="020F0502020204030204" pitchFamily="34" charset="0"/>
              <a:cs typeface="Arial" panose="020B0604020202020204" pitchFamily="34" charset="0"/>
            </a:endParaRPr>
          </a:p>
        </p:txBody>
      </p:sp>
      <p:sp>
        <p:nvSpPr>
          <p:cNvPr id="2" name="CaixaDeTexto 1">
            <a:extLst>
              <a:ext uri="{FF2B5EF4-FFF2-40B4-BE49-F238E27FC236}">
                <a16:creationId xmlns:a16="http://schemas.microsoft.com/office/drawing/2014/main" id="{5C73ECBD-F658-CA4C-2F2D-9705BD7A02A4}"/>
              </a:ext>
            </a:extLst>
          </p:cNvPr>
          <p:cNvSpPr txBox="1"/>
          <p:nvPr/>
        </p:nvSpPr>
        <p:spPr>
          <a:xfrm>
            <a:off x="952010" y="1026340"/>
            <a:ext cx="5566860"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Calibri" panose="020F0502020204030204" pitchFamily="34" charset="0"/>
              </a:rPr>
              <a:t>Consultas Públicas </a:t>
            </a:r>
            <a:r>
              <a:rPr lang="pt-BR" sz="3200" b="1" dirty="0" err="1">
                <a:solidFill>
                  <a:srgbClr val="0B3977"/>
                </a:solidFill>
                <a:latin typeface="Aptos" panose="020B0004020202020204" pitchFamily="34" charset="0"/>
                <a:ea typeface="Source Sans Pro" panose="020B0503030403020204" pitchFamily="34" charset="0"/>
                <a:cs typeface="Calibri" panose="020F0502020204030204" pitchFamily="34" charset="0"/>
              </a:rPr>
              <a:t>n°</a:t>
            </a:r>
            <a:r>
              <a:rPr lang="pt-BR" sz="3200" b="1" dirty="0">
                <a:solidFill>
                  <a:srgbClr val="0B3977"/>
                </a:solidFill>
                <a:latin typeface="Aptos" panose="020B0004020202020204" pitchFamily="34" charset="0"/>
                <a:ea typeface="Source Sans Pro" panose="020B0503030403020204" pitchFamily="34" charset="0"/>
                <a:cs typeface="Calibri" panose="020F0502020204030204" pitchFamily="34" charset="0"/>
              </a:rPr>
              <a:t> 1.242 e </a:t>
            </a:r>
            <a:r>
              <a:rPr lang="pt-BR" sz="3200" b="1" dirty="0" err="1">
                <a:solidFill>
                  <a:srgbClr val="0B3977"/>
                </a:solidFill>
                <a:latin typeface="Aptos" panose="020B0004020202020204" pitchFamily="34" charset="0"/>
                <a:ea typeface="Source Sans Pro" panose="020B0503030403020204" pitchFamily="34" charset="0"/>
                <a:cs typeface="Calibri" panose="020F0502020204030204" pitchFamily="34" charset="0"/>
              </a:rPr>
              <a:t>n°</a:t>
            </a:r>
            <a:r>
              <a:rPr lang="pt-BR" sz="3200" b="1" dirty="0">
                <a:solidFill>
                  <a:srgbClr val="0B3977"/>
                </a:solidFill>
                <a:latin typeface="Aptos" panose="020B0004020202020204" pitchFamily="34" charset="0"/>
                <a:ea typeface="Source Sans Pro" panose="020B0503030403020204" pitchFamily="34" charset="0"/>
                <a:cs typeface="Calibri" panose="020F0502020204030204" pitchFamily="34" charset="0"/>
              </a:rPr>
              <a:t> 1.243</a:t>
            </a:r>
          </a:p>
          <a:p>
            <a:endParaRPr lang="pt-BR" sz="3200" b="1" dirty="0">
              <a:solidFill>
                <a:srgbClr val="0B3977"/>
              </a:solidFill>
              <a:latin typeface="Aptos" panose="020B0004020202020204" pitchFamily="34" charset="0"/>
              <a:ea typeface="Source Sans Pro" panose="020B0503030403020204" pitchFamily="34" charset="0"/>
              <a:cs typeface="Calibri" panose="020F0502020204030204" pitchFamily="34" charset="0"/>
            </a:endParaRPr>
          </a:p>
        </p:txBody>
      </p:sp>
      <p:sp>
        <p:nvSpPr>
          <p:cNvPr id="13" name="CaixaDeTexto 12">
            <a:extLst>
              <a:ext uri="{FF2B5EF4-FFF2-40B4-BE49-F238E27FC236}">
                <a16:creationId xmlns:a16="http://schemas.microsoft.com/office/drawing/2014/main" id="{3BD31D8A-0FCD-35EF-6214-0F59EFFE4C28}"/>
              </a:ext>
            </a:extLst>
          </p:cNvPr>
          <p:cNvSpPr txBox="1"/>
          <p:nvPr/>
        </p:nvSpPr>
        <p:spPr>
          <a:xfrm>
            <a:off x="339744" y="6153045"/>
            <a:ext cx="369885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4" name="Espaço Reservado para Número de Slide 5">
            <a:extLst>
              <a:ext uri="{FF2B5EF4-FFF2-40B4-BE49-F238E27FC236}">
                <a16:creationId xmlns:a16="http://schemas.microsoft.com/office/drawing/2014/main" id="{4EBDEE57-CEF4-B08C-10CD-C00779937AFA}"/>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16</a:t>
            </a:fld>
            <a:endParaRPr lang="pt-BR" sz="1100" dirty="0">
              <a:solidFill>
                <a:srgbClr val="21B6CB"/>
              </a:solidFill>
              <a:latin typeface="Aptos" panose="020B0004020202020204" pitchFamily="34" charset="0"/>
            </a:endParaRPr>
          </a:p>
        </p:txBody>
      </p:sp>
      <p:sp>
        <p:nvSpPr>
          <p:cNvPr id="16" name="Retângulo Arredondado 15">
            <a:extLst>
              <a:ext uri="{FF2B5EF4-FFF2-40B4-BE49-F238E27FC236}">
                <a16:creationId xmlns:a16="http://schemas.microsoft.com/office/drawing/2014/main" id="{890D1A3F-F1A1-6D28-987B-F082FA055125}"/>
              </a:ext>
            </a:extLst>
          </p:cNvPr>
          <p:cNvSpPr/>
          <p:nvPr/>
        </p:nvSpPr>
        <p:spPr>
          <a:xfrm>
            <a:off x="7620000" y="443344"/>
            <a:ext cx="4175822" cy="5563561"/>
          </a:xfrm>
          <a:prstGeom prst="roundRect">
            <a:avLst>
              <a:gd name="adj" fmla="val 8325"/>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629712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D6764-B1A7-DBDC-7CF7-8E25A6D30C2C}"/>
            </a:ext>
          </a:extLst>
        </p:cNvPr>
        <p:cNvGrpSpPr/>
        <p:nvPr/>
      </p:nvGrpSpPr>
      <p:grpSpPr>
        <a:xfrm>
          <a:off x="0" y="0"/>
          <a:ext cx="0" cy="0"/>
          <a:chOff x="0" y="0"/>
          <a:chExt cx="0" cy="0"/>
        </a:xfrm>
      </p:grpSpPr>
      <p:sp>
        <p:nvSpPr>
          <p:cNvPr id="15" name="Retângulo Arredondado 14">
            <a:extLst>
              <a:ext uri="{FF2B5EF4-FFF2-40B4-BE49-F238E27FC236}">
                <a16:creationId xmlns:a16="http://schemas.microsoft.com/office/drawing/2014/main" id="{227590E4-7CFF-57AA-0107-A1B7D1BE979F}"/>
              </a:ext>
            </a:extLst>
          </p:cNvPr>
          <p:cNvSpPr/>
          <p:nvPr/>
        </p:nvSpPr>
        <p:spPr>
          <a:xfrm>
            <a:off x="-1214202" y="3074130"/>
            <a:ext cx="8290252" cy="1391834"/>
          </a:xfrm>
          <a:prstGeom prst="roundRect">
            <a:avLst>
              <a:gd name="adj" fmla="val 8211"/>
            </a:avLst>
          </a:prstGeom>
          <a:solidFill>
            <a:srgbClr val="21B6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9A356FAF-65B4-95BF-4E1E-5F6D740A42E7}"/>
              </a:ext>
            </a:extLst>
          </p:cNvPr>
          <p:cNvSpPr txBox="1"/>
          <p:nvPr/>
        </p:nvSpPr>
        <p:spPr>
          <a:xfrm>
            <a:off x="952010" y="1745878"/>
            <a:ext cx="6208445" cy="2308324"/>
          </a:xfrm>
          <a:prstGeom prst="rect">
            <a:avLst/>
          </a:prstGeom>
          <a:noFill/>
        </p:spPr>
        <p:txBody>
          <a:bodyPr wrap="square" rtlCol="0">
            <a:spAutoFit/>
          </a:bodyPr>
          <a:lstStyle/>
          <a:p>
            <a:pPr indent="14288"/>
            <a:r>
              <a:rPr lang="pt-BR" dirty="0">
                <a:latin typeface="Aptos" panose="020B0004020202020204" pitchFamily="34" charset="0"/>
                <a:ea typeface="Source Sans Pro" panose="020B0503030403020204" pitchFamily="34" charset="0"/>
                <a:cs typeface="Calibri" panose="020F0502020204030204" pitchFamily="34" charset="0"/>
              </a:rPr>
              <a:t>Com proposta de Instrução Normativa que altera a </a:t>
            </a:r>
            <a:r>
              <a:rPr lang="pt-BR" b="1" dirty="0">
                <a:latin typeface="Aptos" panose="020B0004020202020204" pitchFamily="34" charset="0"/>
                <a:ea typeface="Source Sans Pro" panose="020B0503030403020204" pitchFamily="34" charset="0"/>
                <a:cs typeface="Calibri" panose="020F0502020204030204" pitchFamily="34" charset="0"/>
              </a:rPr>
              <a:t>IN nº 211/2023</a:t>
            </a:r>
            <a:r>
              <a:rPr lang="pt-BR" dirty="0">
                <a:latin typeface="Aptos" panose="020B0004020202020204" pitchFamily="34" charset="0"/>
                <a:ea typeface="Source Sans Pro" panose="020B0503030403020204" pitchFamily="34" charset="0"/>
                <a:cs typeface="Calibri" panose="020F0502020204030204" pitchFamily="34" charset="0"/>
              </a:rPr>
              <a:t>, incluindo </a:t>
            </a:r>
            <a:r>
              <a:rPr lang="pt-BR" b="1" dirty="0">
                <a:latin typeface="Aptos" panose="020B0004020202020204" pitchFamily="34" charset="0"/>
                <a:ea typeface="Source Sans Pro" panose="020B0503030403020204" pitchFamily="34" charset="0"/>
                <a:cs typeface="Calibri" panose="020F0502020204030204" pitchFamily="34" charset="0"/>
              </a:rPr>
              <a:t>aditivos alimentares</a:t>
            </a:r>
            <a:r>
              <a:rPr lang="pt-BR" dirty="0">
                <a:latin typeface="Aptos" panose="020B0004020202020204" pitchFamily="34" charset="0"/>
                <a:ea typeface="Source Sans Pro" panose="020B0503030403020204" pitchFamily="34" charset="0"/>
                <a:cs typeface="Calibri" panose="020F0502020204030204" pitchFamily="34" charset="0"/>
              </a:rPr>
              <a:t> para produtos </a:t>
            </a:r>
            <a:r>
              <a:rPr lang="pt-BR" b="1" dirty="0">
                <a:latin typeface="Aptos" panose="020B0004020202020204" pitchFamily="34" charset="0"/>
                <a:ea typeface="Source Sans Pro" panose="020B0503030403020204" pitchFamily="34" charset="0"/>
                <a:cs typeface="Calibri" panose="020F0502020204030204" pitchFamily="34" charset="0"/>
              </a:rPr>
              <a:t>lácteos análogos</a:t>
            </a:r>
            <a:r>
              <a:rPr lang="pt-BR" dirty="0">
                <a:latin typeface="Aptos" panose="020B0004020202020204" pitchFamily="34" charset="0"/>
                <a:ea typeface="Source Sans Pro" panose="020B0503030403020204" pitchFamily="34" charset="0"/>
                <a:cs typeface="Calibri" panose="020F0502020204030204" pitchFamily="34" charset="0"/>
              </a:rPr>
              <a:t> e </a:t>
            </a:r>
            <a:r>
              <a:rPr lang="pt-BR" b="1" dirty="0">
                <a:latin typeface="Aptos" panose="020B0004020202020204" pitchFamily="34" charset="0"/>
                <a:ea typeface="Source Sans Pro" panose="020B0503030403020204" pitchFamily="34" charset="0"/>
                <a:cs typeface="Calibri" panose="020F0502020204030204" pitchFamily="34" charset="0"/>
              </a:rPr>
              <a:t>produtos proteicos de origem vegetal. Prazo finalizado </a:t>
            </a:r>
            <a:r>
              <a:rPr lang="pt-BR" dirty="0">
                <a:latin typeface="Aptos" panose="020B0004020202020204" pitchFamily="34" charset="0"/>
                <a:ea typeface="Source Sans Pro" panose="020B0503030403020204" pitchFamily="34" charset="0"/>
                <a:cs typeface="Calibri" panose="020F0502020204030204" pitchFamily="34" charset="0"/>
              </a:rPr>
              <a:t>em</a:t>
            </a:r>
            <a:r>
              <a:rPr lang="pt-BR" b="1" dirty="0">
                <a:latin typeface="Aptos" panose="020B0004020202020204" pitchFamily="34" charset="0"/>
                <a:ea typeface="Source Sans Pro" panose="020B0503030403020204" pitchFamily="34" charset="0"/>
                <a:cs typeface="Calibri" panose="020F0502020204030204" pitchFamily="34" charset="0"/>
              </a:rPr>
              <a:t> 28/08/2025</a:t>
            </a:r>
            <a:r>
              <a:rPr lang="pt-BR" dirty="0">
                <a:latin typeface="Aptos" panose="020B0004020202020204" pitchFamily="34" charset="0"/>
                <a:ea typeface="Source Sans Pro" panose="020B0503030403020204" pitchFamily="34" charset="0"/>
                <a:cs typeface="Calibri" panose="020F0502020204030204" pitchFamily="34" charset="0"/>
              </a:rPr>
              <a:t>. </a:t>
            </a:r>
            <a:endParaRPr lang="pt-BR" dirty="0">
              <a:latin typeface="Aptos" panose="020B0004020202020204" pitchFamily="34" charset="0"/>
              <a:ea typeface="Source Sans Pro" panose="020B0503030403020204" pitchFamily="34" charset="0"/>
            </a:endParaRPr>
          </a:p>
          <a:p>
            <a:pPr marL="285750" indent="-285750" eaLnBrk="0" fontAlgn="base" hangingPunct="0">
              <a:spcBef>
                <a:spcPct val="0"/>
              </a:spcBef>
              <a:spcAft>
                <a:spcPct val="0"/>
              </a:spcAft>
              <a:buFontTx/>
              <a:buChar char="-"/>
            </a:pPr>
            <a:endParaRPr lang="pt-BR" dirty="0">
              <a:latin typeface="Aptos" panose="020B0004020202020204" pitchFamily="34" charset="0"/>
              <a:ea typeface="Source Sans Pro" panose="020B0503030403020204" pitchFamily="34" charset="0"/>
            </a:endParaRPr>
          </a:p>
          <a:p>
            <a:pPr marL="285750" indent="-285750" eaLnBrk="0" fontAlgn="base" hangingPunct="0">
              <a:spcBef>
                <a:spcPct val="0"/>
              </a:spcBef>
              <a:spcAft>
                <a:spcPct val="0"/>
              </a:spcAft>
              <a:buFontTx/>
              <a:buChar char="-"/>
            </a:pPr>
            <a:endParaRPr lang="pt-BR" dirty="0">
              <a:latin typeface="Aptos" panose="020B0004020202020204" pitchFamily="34" charset="0"/>
              <a:ea typeface="Source Sans Pro" panose="020B0503030403020204" pitchFamily="34" charset="0"/>
            </a:endParaRPr>
          </a:p>
          <a:p>
            <a:pPr eaLnBrk="0" fontAlgn="base" hangingPunct="0">
              <a:spcBef>
                <a:spcPct val="0"/>
              </a:spcBef>
              <a:spcAft>
                <a:spcPct val="0"/>
              </a:spcAft>
            </a:pPr>
            <a:r>
              <a:rPr lang="pt-BR" b="1" dirty="0">
                <a:latin typeface="Aptos" panose="020B0004020202020204" pitchFamily="34" charset="0"/>
                <a:ea typeface="Source Sans Pro" panose="020B0503030403020204" pitchFamily="34" charset="0"/>
              </a:rPr>
              <a:t>Ainda em avaliação: será realizado um diálogo setorial sobre o tema previsto para dezembro de 2026.</a:t>
            </a:r>
            <a:endParaRPr lang="pt-BR" b="1" dirty="0">
              <a:latin typeface="Aptos" panose="020B0004020202020204" pitchFamily="34" charset="0"/>
            </a:endParaRPr>
          </a:p>
        </p:txBody>
      </p:sp>
      <p:sp>
        <p:nvSpPr>
          <p:cNvPr id="13" name="CaixaDeTexto 12">
            <a:extLst>
              <a:ext uri="{FF2B5EF4-FFF2-40B4-BE49-F238E27FC236}">
                <a16:creationId xmlns:a16="http://schemas.microsoft.com/office/drawing/2014/main" id="{152B7748-0668-F31A-B067-EE6364283D17}"/>
              </a:ext>
            </a:extLst>
          </p:cNvPr>
          <p:cNvSpPr txBox="1"/>
          <p:nvPr/>
        </p:nvSpPr>
        <p:spPr>
          <a:xfrm>
            <a:off x="952010" y="1026340"/>
            <a:ext cx="7801848"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Aparajita" panose="02020603050405020304" pitchFamily="18" charset="0"/>
              </a:rPr>
              <a:t>Consulta Pública nº 1338/2025</a:t>
            </a:r>
          </a:p>
        </p:txBody>
      </p:sp>
      <p:sp>
        <p:nvSpPr>
          <p:cNvPr id="16" name="CaixaDeTexto 15">
            <a:extLst>
              <a:ext uri="{FF2B5EF4-FFF2-40B4-BE49-F238E27FC236}">
                <a16:creationId xmlns:a16="http://schemas.microsoft.com/office/drawing/2014/main" id="{A15DF2EE-7EF6-7D06-75A2-9E290CC3F75C}"/>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8" name="Espaço Reservado para Número de Slide 5">
            <a:extLst>
              <a:ext uri="{FF2B5EF4-FFF2-40B4-BE49-F238E27FC236}">
                <a16:creationId xmlns:a16="http://schemas.microsoft.com/office/drawing/2014/main" id="{469F35DB-E000-8E26-DA46-0EF6AC6BACA2}"/>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17</a:t>
            </a:fld>
            <a:endParaRPr lang="pt-BR" sz="1100" dirty="0">
              <a:solidFill>
                <a:srgbClr val="21B6CB"/>
              </a:solidFill>
              <a:latin typeface="Aptos" panose="020B0004020202020204" pitchFamily="34" charset="0"/>
            </a:endParaRPr>
          </a:p>
        </p:txBody>
      </p:sp>
      <p:sp>
        <p:nvSpPr>
          <p:cNvPr id="19" name="Retângulo Arredondado 18">
            <a:extLst>
              <a:ext uri="{FF2B5EF4-FFF2-40B4-BE49-F238E27FC236}">
                <a16:creationId xmlns:a16="http://schemas.microsoft.com/office/drawing/2014/main" id="{EE0F0AAD-AB92-4EF9-0A0A-298820E79E43}"/>
              </a:ext>
            </a:extLst>
          </p:cNvPr>
          <p:cNvSpPr/>
          <p:nvPr/>
        </p:nvSpPr>
        <p:spPr>
          <a:xfrm>
            <a:off x="7620000" y="443344"/>
            <a:ext cx="4175822" cy="5567270"/>
          </a:xfrm>
          <a:prstGeom prst="roundRect">
            <a:avLst>
              <a:gd name="adj" fmla="val 8325"/>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422673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2E4D6-6A1D-AECF-9FB6-EB8EE4A44ADE}"/>
            </a:ext>
          </a:extLst>
        </p:cNvPr>
        <p:cNvGrpSpPr/>
        <p:nvPr/>
      </p:nvGrpSpPr>
      <p:grpSpPr>
        <a:xfrm>
          <a:off x="0" y="0"/>
          <a:ext cx="0" cy="0"/>
          <a:chOff x="0" y="0"/>
          <a:chExt cx="0" cy="0"/>
        </a:xfrm>
      </p:grpSpPr>
      <p:sp>
        <p:nvSpPr>
          <p:cNvPr id="17" name="CaixaDeTexto 16">
            <a:extLst>
              <a:ext uri="{FF2B5EF4-FFF2-40B4-BE49-F238E27FC236}">
                <a16:creationId xmlns:a16="http://schemas.microsoft.com/office/drawing/2014/main" id="{0AB91285-34E0-AE3B-D530-93010922B303}"/>
              </a:ext>
            </a:extLst>
          </p:cNvPr>
          <p:cNvSpPr txBox="1"/>
          <p:nvPr/>
        </p:nvSpPr>
        <p:spPr>
          <a:xfrm>
            <a:off x="952011" y="2150968"/>
            <a:ext cx="6194378" cy="3231654"/>
          </a:xfrm>
          <a:prstGeom prst="rect">
            <a:avLst/>
          </a:prstGeom>
          <a:noFill/>
        </p:spPr>
        <p:txBody>
          <a:bodyPr wrap="square" rtlCol="0">
            <a:spAutoFit/>
          </a:bodyPr>
          <a:lstStyle/>
          <a:p>
            <a:r>
              <a:rPr lang="pt-BR" b="1" dirty="0">
                <a:latin typeface="Aptos" panose="020B0004020202020204" pitchFamily="34" charset="0"/>
              </a:rPr>
              <a:t>Regulamento Técnico MERCOSUL de Aditivos Lácteos e Coadjuvantes de Tecnologia para Leites Líquidos, Bebidas Lácteas e Cremes de Leite </a:t>
            </a:r>
          </a:p>
          <a:p>
            <a:endParaRPr lang="pt-BR" dirty="0">
              <a:latin typeface="Aptos" panose="020B0004020202020204" pitchFamily="34" charset="0"/>
            </a:endParaRPr>
          </a:p>
          <a:p>
            <a:r>
              <a:rPr lang="pt-BR" sz="1600" dirty="0">
                <a:latin typeface="Aptos" panose="020B0004020202020204" pitchFamily="34" charset="0"/>
              </a:rPr>
              <a:t>A Consulta Pública ANVISA nº 1.369 de 2025, que trata da proposta de atualização periódica das listas de aditivos alimentares e de coadjuvantes de tecnologia autorizados para uso em leites fluidos, bebidas lácteas e cremes de leite em discussão no Mercosul foi publicada em 23/12/2025 com prazo final de contribuição em 20/02/2026. Foram encaminhadas sugestões e seguiremos acompanhando o tema.</a:t>
            </a:r>
          </a:p>
          <a:p>
            <a:endParaRPr lang="pt-BR" sz="2000" b="1" dirty="0">
              <a:solidFill>
                <a:schemeClr val="accent6">
                  <a:lumMod val="75000"/>
                </a:schemeClr>
              </a:solidFill>
              <a:latin typeface="Aptos" panose="020B0004020202020204" pitchFamily="34" charset="0"/>
              <a:ea typeface="Calibri" panose="020F0502020204030204" pitchFamily="34" charset="0"/>
              <a:cs typeface="Arial" panose="020B0604020202020204" pitchFamily="34" charset="0"/>
            </a:endParaRPr>
          </a:p>
        </p:txBody>
      </p:sp>
      <p:sp>
        <p:nvSpPr>
          <p:cNvPr id="7" name="CaixaDeTexto 6">
            <a:extLst>
              <a:ext uri="{FF2B5EF4-FFF2-40B4-BE49-F238E27FC236}">
                <a16:creationId xmlns:a16="http://schemas.microsoft.com/office/drawing/2014/main" id="{422FECC3-E98C-67FF-92A5-54501C83AC76}"/>
              </a:ext>
            </a:extLst>
          </p:cNvPr>
          <p:cNvSpPr txBox="1"/>
          <p:nvPr/>
        </p:nvSpPr>
        <p:spPr>
          <a:xfrm>
            <a:off x="952009" y="1026340"/>
            <a:ext cx="8501479"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Aparajita" panose="02020603050405020304" pitchFamily="18" charset="0"/>
              </a:rPr>
              <a:t>Consulta Pública ANVISA </a:t>
            </a:r>
          </a:p>
          <a:p>
            <a:r>
              <a:rPr lang="pt-BR" sz="3200" b="1" dirty="0">
                <a:solidFill>
                  <a:srgbClr val="0B3977"/>
                </a:solidFill>
                <a:latin typeface="Aptos" panose="020B0004020202020204" pitchFamily="34" charset="0"/>
                <a:ea typeface="Source Sans Pro" panose="020B0503030403020204" pitchFamily="34" charset="0"/>
                <a:cs typeface="Aparajita" panose="02020603050405020304" pitchFamily="18" charset="0"/>
              </a:rPr>
              <a:t>nº 1.369 de 2025</a:t>
            </a:r>
          </a:p>
        </p:txBody>
      </p:sp>
      <p:sp>
        <p:nvSpPr>
          <p:cNvPr id="15" name="CaixaDeTexto 14">
            <a:extLst>
              <a:ext uri="{FF2B5EF4-FFF2-40B4-BE49-F238E27FC236}">
                <a16:creationId xmlns:a16="http://schemas.microsoft.com/office/drawing/2014/main" id="{EF5F15CD-07D0-E112-86DC-DE1564FF6208}"/>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6" name="Espaço Reservado para Número de Slide 5">
            <a:extLst>
              <a:ext uri="{FF2B5EF4-FFF2-40B4-BE49-F238E27FC236}">
                <a16:creationId xmlns:a16="http://schemas.microsoft.com/office/drawing/2014/main" id="{D6B34E06-A8D0-FECF-1009-63744766161B}"/>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18</a:t>
            </a:fld>
            <a:endParaRPr lang="pt-BR" sz="1100" dirty="0">
              <a:solidFill>
                <a:srgbClr val="21B6CB"/>
              </a:solidFill>
              <a:latin typeface="Aptos" panose="020B0004020202020204" pitchFamily="34" charset="0"/>
            </a:endParaRPr>
          </a:p>
        </p:txBody>
      </p:sp>
      <p:sp>
        <p:nvSpPr>
          <p:cNvPr id="18" name="Retângulo Arredondado 17">
            <a:extLst>
              <a:ext uri="{FF2B5EF4-FFF2-40B4-BE49-F238E27FC236}">
                <a16:creationId xmlns:a16="http://schemas.microsoft.com/office/drawing/2014/main" id="{630D13F5-50B9-17F6-6EC7-97C5F2BDA0DE}"/>
              </a:ext>
            </a:extLst>
          </p:cNvPr>
          <p:cNvSpPr/>
          <p:nvPr/>
        </p:nvSpPr>
        <p:spPr>
          <a:xfrm>
            <a:off x="7620000" y="443343"/>
            <a:ext cx="4175822" cy="5566840"/>
          </a:xfrm>
          <a:prstGeom prst="roundRect">
            <a:avLst>
              <a:gd name="adj" fmla="val 8325"/>
            </a:avLst>
          </a:prstGeom>
          <a:solidFill>
            <a:srgbClr val="21B6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1" name="Imagem 20" descr="Gráfico&#10;&#10;O conteúdo gerado por IA pode estar incorreto.">
            <a:extLst>
              <a:ext uri="{FF2B5EF4-FFF2-40B4-BE49-F238E27FC236}">
                <a16:creationId xmlns:a16="http://schemas.microsoft.com/office/drawing/2014/main" id="{DC49F454-CCCD-34C5-C2EA-7156539122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3498" y="597392"/>
            <a:ext cx="5333591" cy="5333591"/>
          </a:xfrm>
          <a:prstGeom prst="rect">
            <a:avLst/>
          </a:prstGeom>
        </p:spPr>
      </p:pic>
    </p:spTree>
    <p:extLst>
      <p:ext uri="{BB962C8B-B14F-4D97-AF65-F5344CB8AC3E}">
        <p14:creationId xmlns:p14="http://schemas.microsoft.com/office/powerpoint/2010/main" val="2669927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E6324-6573-F84D-850F-A8F97B5B943C}"/>
            </a:ext>
          </a:extLst>
        </p:cNvPr>
        <p:cNvGrpSpPr/>
        <p:nvPr/>
      </p:nvGrpSpPr>
      <p:grpSpPr>
        <a:xfrm>
          <a:off x="0" y="0"/>
          <a:ext cx="0" cy="0"/>
          <a:chOff x="0" y="0"/>
          <a:chExt cx="0" cy="0"/>
        </a:xfrm>
      </p:grpSpPr>
      <p:sp>
        <p:nvSpPr>
          <p:cNvPr id="14" name="Retângulo Arredondado 13">
            <a:extLst>
              <a:ext uri="{FF2B5EF4-FFF2-40B4-BE49-F238E27FC236}">
                <a16:creationId xmlns:a16="http://schemas.microsoft.com/office/drawing/2014/main" id="{53A60F03-8A1D-95F6-A0FA-BE5CAD6A4791}"/>
              </a:ext>
            </a:extLst>
          </p:cNvPr>
          <p:cNvSpPr/>
          <p:nvPr/>
        </p:nvSpPr>
        <p:spPr>
          <a:xfrm>
            <a:off x="7468939" y="2073680"/>
            <a:ext cx="7076049" cy="1391834"/>
          </a:xfrm>
          <a:prstGeom prst="roundRect">
            <a:avLst>
              <a:gd name="adj" fmla="val 8211"/>
            </a:avLst>
          </a:prstGeom>
          <a:solidFill>
            <a:srgbClr val="21B6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09906757-2635-5C2B-D1AE-01388F641B25}"/>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7" name="CaixaDeTexto 16">
            <a:extLst>
              <a:ext uri="{FF2B5EF4-FFF2-40B4-BE49-F238E27FC236}">
                <a16:creationId xmlns:a16="http://schemas.microsoft.com/office/drawing/2014/main" id="{46370B79-05BA-C071-C66E-E3D285F79325}"/>
              </a:ext>
            </a:extLst>
          </p:cNvPr>
          <p:cNvSpPr txBox="1"/>
          <p:nvPr/>
        </p:nvSpPr>
        <p:spPr>
          <a:xfrm>
            <a:off x="952010" y="1749581"/>
            <a:ext cx="6453132" cy="5724644"/>
          </a:xfrm>
          <a:prstGeom prst="rect">
            <a:avLst/>
          </a:prstGeom>
          <a:noFill/>
        </p:spPr>
        <p:txBody>
          <a:bodyPr wrap="square" rtlCol="0">
            <a:spAutoFit/>
          </a:bodyPr>
          <a:lstStyle/>
          <a:p>
            <a:r>
              <a:rPr lang="pt-BR" b="1" dirty="0">
                <a:latin typeface="Aptos" panose="020B0004020202020204" pitchFamily="34" charset="0"/>
              </a:rPr>
              <a:t>Proposta de revisão da Resolução GMC nº 71/93</a:t>
            </a:r>
          </a:p>
          <a:p>
            <a:r>
              <a:rPr lang="pt-BR" b="1" dirty="0">
                <a:latin typeface="Aptos" panose="020B0004020202020204" pitchFamily="34" charset="0"/>
              </a:rPr>
              <a:t>RTM Identidade e Qualidade do Creme, para inclusão da definição de creme pasteurizado de longa duração.</a:t>
            </a:r>
          </a:p>
          <a:p>
            <a:endParaRPr lang="pt-BR" b="1" dirty="0">
              <a:latin typeface="Aptos" panose="020B0004020202020204" pitchFamily="34" charset="0"/>
            </a:endParaRPr>
          </a:p>
          <a:p>
            <a:r>
              <a:rPr lang="pt-BR" b="1" dirty="0">
                <a:latin typeface="Aptos" panose="020B0004020202020204" pitchFamily="34" charset="0"/>
              </a:rPr>
              <a:t>O Brasil não concordou com a adição de aditivos para creme de leite pasteurizado e solicitou revisão do RTIQ de Creme de Leite para diferenciar os produtos. Na ultima reunião Mercosul foi acordado incluir no RTM:</a:t>
            </a:r>
          </a:p>
          <a:p>
            <a:endParaRPr lang="pt-BR" b="1" dirty="0">
              <a:latin typeface="Aptos" panose="020B0004020202020204" pitchFamily="34" charset="0"/>
            </a:endParaRPr>
          </a:p>
          <a:p>
            <a:r>
              <a:rPr lang="pt-BR" sz="1600" dirty="0">
                <a:latin typeface="Aptos" panose="020B0004020202020204" pitchFamily="34" charset="0"/>
              </a:rPr>
              <a:t>Se propõe revisar a Resolução para incluir o: “ O creme de leite pasteurizado de longa duração’ com o objetivo de diferencia-lo do creme de leite pasteurizado sem aditivos. Esta nova categoria abarcará produtos, que devido ao seu processo de fabricação requerem a incorporação de aditivos para manter a estabilidade da emulsão e conservar as propriedades que permitam manter-se estruturado por um período maior do que o sem adição. ( reunião Mercosul 8/6/26)</a:t>
            </a:r>
          </a:p>
          <a:p>
            <a:endParaRPr lang="pt-BR" dirty="0">
              <a:latin typeface="Aptos" panose="020B0004020202020204" pitchFamily="34" charset="0"/>
            </a:endParaRPr>
          </a:p>
          <a:p>
            <a:endParaRPr lang="pt-BR" dirty="0">
              <a:latin typeface="Aptos" panose="020B0004020202020204" pitchFamily="34" charset="0"/>
            </a:endParaRPr>
          </a:p>
          <a:p>
            <a:endParaRPr lang="pt-BR" dirty="0">
              <a:latin typeface="Aptos" panose="020B0004020202020204" pitchFamily="34" charset="0"/>
            </a:endParaRPr>
          </a:p>
          <a:p>
            <a:endParaRPr lang="pt-BR" dirty="0">
              <a:latin typeface="Aptos" panose="020B0004020202020204" pitchFamily="34" charset="0"/>
            </a:endParaRPr>
          </a:p>
          <a:p>
            <a:endParaRPr lang="pt-BR" sz="2000" b="1" dirty="0">
              <a:solidFill>
                <a:schemeClr val="accent6">
                  <a:lumMod val="75000"/>
                </a:schemeClr>
              </a:solidFill>
              <a:latin typeface="Aptos" panose="020B0004020202020204" pitchFamily="34" charset="0"/>
              <a:ea typeface="Calibri" panose="020F0502020204030204" pitchFamily="34" charset="0"/>
              <a:cs typeface="Arial" panose="020B0604020202020204" pitchFamily="34" charset="0"/>
            </a:endParaRPr>
          </a:p>
        </p:txBody>
      </p:sp>
      <p:sp>
        <p:nvSpPr>
          <p:cNvPr id="13" name="CaixaDeTexto 12">
            <a:extLst>
              <a:ext uri="{FF2B5EF4-FFF2-40B4-BE49-F238E27FC236}">
                <a16:creationId xmlns:a16="http://schemas.microsoft.com/office/drawing/2014/main" id="{8560C427-6839-1090-AF7C-75950AFD6BC2}"/>
              </a:ext>
            </a:extLst>
          </p:cNvPr>
          <p:cNvSpPr txBox="1"/>
          <p:nvPr/>
        </p:nvSpPr>
        <p:spPr>
          <a:xfrm>
            <a:off x="7858593" y="2420676"/>
            <a:ext cx="3381397" cy="3046988"/>
          </a:xfrm>
          <a:prstGeom prst="rect">
            <a:avLst/>
          </a:prstGeom>
          <a:noFill/>
        </p:spPr>
        <p:txBody>
          <a:bodyPr wrap="square">
            <a:spAutoFit/>
          </a:bodyPr>
          <a:lstStyle/>
          <a:p>
            <a:r>
              <a:rPr lang="pt-BR" sz="1600" dirty="0">
                <a:latin typeface="Aptos" panose="020B0004020202020204" pitchFamily="34" charset="0"/>
              </a:rPr>
              <a:t>Brasil: já tem este produto sem aditivos e de grande consumo, e conservado sobre refrigeração.</a:t>
            </a:r>
          </a:p>
          <a:p>
            <a:endParaRPr lang="pt-BR" sz="1600" dirty="0">
              <a:latin typeface="Aptos" panose="020B0004020202020204" pitchFamily="34" charset="0"/>
            </a:endParaRPr>
          </a:p>
          <a:p>
            <a:endParaRPr lang="pt-BR" sz="1600" dirty="0">
              <a:latin typeface="Aptos" panose="020B0004020202020204" pitchFamily="34" charset="0"/>
            </a:endParaRPr>
          </a:p>
          <a:p>
            <a:endParaRPr lang="pt-BR" sz="1600" dirty="0">
              <a:latin typeface="Aptos" panose="020B0004020202020204" pitchFamily="34" charset="0"/>
            </a:endParaRPr>
          </a:p>
          <a:p>
            <a:r>
              <a:rPr lang="pt-BR" sz="1600" b="1" dirty="0">
                <a:latin typeface="Aptos" panose="020B0004020202020204" pitchFamily="34" charset="0"/>
              </a:rPr>
              <a:t>Regulamento Técnico MERCOSUL de Aditivos Lácteos e Coadjuvantes de Tecnologia para Leites Líquidos, Bebidas Lácteas e Cremes de Leite ( já publicada consulta) </a:t>
            </a:r>
          </a:p>
        </p:txBody>
      </p:sp>
      <p:sp>
        <p:nvSpPr>
          <p:cNvPr id="15" name="CaixaDeTexto 14">
            <a:extLst>
              <a:ext uri="{FF2B5EF4-FFF2-40B4-BE49-F238E27FC236}">
                <a16:creationId xmlns:a16="http://schemas.microsoft.com/office/drawing/2014/main" id="{33703478-6C4B-7C14-7E9B-79115E1FE5DC}"/>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6" name="Espaço Reservado para Número de Slide 5">
            <a:extLst>
              <a:ext uri="{FF2B5EF4-FFF2-40B4-BE49-F238E27FC236}">
                <a16:creationId xmlns:a16="http://schemas.microsoft.com/office/drawing/2014/main" id="{8AB63F2D-6849-CED5-024E-462CD7EB440F}"/>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19</a:t>
            </a:fld>
            <a:endParaRPr lang="pt-BR" sz="1100" dirty="0">
              <a:solidFill>
                <a:srgbClr val="21B6CB"/>
              </a:solidFill>
              <a:latin typeface="Aptos" panose="020B0004020202020204" pitchFamily="34" charset="0"/>
            </a:endParaRPr>
          </a:p>
        </p:txBody>
      </p:sp>
      <p:sp>
        <p:nvSpPr>
          <p:cNvPr id="18" name="CaixaDeTexto 17">
            <a:extLst>
              <a:ext uri="{FF2B5EF4-FFF2-40B4-BE49-F238E27FC236}">
                <a16:creationId xmlns:a16="http://schemas.microsoft.com/office/drawing/2014/main" id="{0A8FC70B-62D8-B02E-CAD4-ED1D18C88BAA}"/>
              </a:ext>
            </a:extLst>
          </p:cNvPr>
          <p:cNvSpPr txBox="1"/>
          <p:nvPr/>
        </p:nvSpPr>
        <p:spPr>
          <a:xfrm>
            <a:off x="952009" y="1026340"/>
            <a:ext cx="8501479"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Aparajita" panose="02020603050405020304" pitchFamily="18" charset="0"/>
              </a:rPr>
              <a:t>Consulta Pública ANVISA nº 1.369 de 2025</a:t>
            </a:r>
          </a:p>
        </p:txBody>
      </p:sp>
    </p:spTree>
    <p:extLst>
      <p:ext uri="{BB962C8B-B14F-4D97-AF65-F5344CB8AC3E}">
        <p14:creationId xmlns:p14="http://schemas.microsoft.com/office/powerpoint/2010/main" val="2171100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DE4CC-71A6-19DD-2722-AA9769A09F32}"/>
            </a:ext>
          </a:extLst>
        </p:cNvPr>
        <p:cNvGrpSpPr/>
        <p:nvPr/>
      </p:nvGrpSpPr>
      <p:grpSpPr>
        <a:xfrm>
          <a:off x="0" y="0"/>
          <a:ext cx="0" cy="0"/>
          <a:chOff x="0" y="0"/>
          <a:chExt cx="0" cy="0"/>
        </a:xfrm>
      </p:grpSpPr>
      <p:sp>
        <p:nvSpPr>
          <p:cNvPr id="13" name="Retângulo Arredondado 12">
            <a:extLst>
              <a:ext uri="{FF2B5EF4-FFF2-40B4-BE49-F238E27FC236}">
                <a16:creationId xmlns:a16="http://schemas.microsoft.com/office/drawing/2014/main" id="{4B413812-FDA0-411A-BB41-C6F0401A518B}"/>
              </a:ext>
            </a:extLst>
          </p:cNvPr>
          <p:cNvSpPr/>
          <p:nvPr/>
        </p:nvSpPr>
        <p:spPr>
          <a:xfrm>
            <a:off x="382606" y="443345"/>
            <a:ext cx="11426788" cy="5569527"/>
          </a:xfrm>
          <a:prstGeom prst="roundRect">
            <a:avLst>
              <a:gd name="adj" fmla="val 8209"/>
            </a:avLst>
          </a:prstGeom>
          <a:blipFill>
            <a:blip r:embed="rId2"/>
            <a:stretch>
              <a:fillRect/>
            </a:stretch>
          </a:blip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12" name="Retângulo 11">
            <a:extLst>
              <a:ext uri="{FF2B5EF4-FFF2-40B4-BE49-F238E27FC236}">
                <a16:creationId xmlns:a16="http://schemas.microsoft.com/office/drawing/2014/main" id="{F14C2C38-C317-18A5-5120-700B977A952E}"/>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7" name="CaixaDeTexto 6">
            <a:extLst>
              <a:ext uri="{FF2B5EF4-FFF2-40B4-BE49-F238E27FC236}">
                <a16:creationId xmlns:a16="http://schemas.microsoft.com/office/drawing/2014/main" id="{854FE62F-F533-39BE-322B-0A5D2C984596}"/>
              </a:ext>
            </a:extLst>
          </p:cNvPr>
          <p:cNvSpPr txBox="1"/>
          <p:nvPr/>
        </p:nvSpPr>
        <p:spPr>
          <a:xfrm>
            <a:off x="592666" y="4094489"/>
            <a:ext cx="9025467" cy="26468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6600" b="1" dirty="0">
                <a:solidFill>
                  <a:schemeClr val="bg1"/>
                </a:solidFill>
                <a:latin typeface="Aptos" panose="020B0004020202020204" pitchFamily="34" charset="0"/>
                <a:ea typeface="Source Sans Pro" panose="020B0503030403020204" pitchFamily="34" charset="0"/>
                <a:cs typeface="Calibri" panose="020F0502020204030204" pitchFamily="34" charset="0"/>
              </a:rPr>
              <a:t> Anvisa </a:t>
            </a:r>
            <a:endParaRPr lang="pt-BR" sz="16600" dirty="0">
              <a:solidFill>
                <a:schemeClr val="bg1"/>
              </a:solidFill>
              <a:latin typeface="Aptos" panose="020B0004020202020204" pitchFamily="34" charset="0"/>
            </a:endParaRPr>
          </a:p>
        </p:txBody>
      </p:sp>
      <p:sp>
        <p:nvSpPr>
          <p:cNvPr id="18" name="CaixaDeTexto 17">
            <a:extLst>
              <a:ext uri="{FF2B5EF4-FFF2-40B4-BE49-F238E27FC236}">
                <a16:creationId xmlns:a16="http://schemas.microsoft.com/office/drawing/2014/main" id="{C9A04E84-1A67-8B21-71FF-D32C0FFEE2C1}"/>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22" name="Espaço Reservado para Número de Slide 5">
            <a:extLst>
              <a:ext uri="{FF2B5EF4-FFF2-40B4-BE49-F238E27FC236}">
                <a16:creationId xmlns:a16="http://schemas.microsoft.com/office/drawing/2014/main" id="{97648E04-46A1-6B57-1091-F034DC61D103}"/>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2</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11818543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F24-DC6F-E12E-EB9C-A1BF62B7CCF6}"/>
            </a:ext>
          </a:extLst>
        </p:cNvPr>
        <p:cNvGrpSpPr/>
        <p:nvPr/>
      </p:nvGrpSpPr>
      <p:grpSpPr>
        <a:xfrm>
          <a:off x="0" y="0"/>
          <a:ext cx="0" cy="0"/>
          <a:chOff x="0" y="0"/>
          <a:chExt cx="0" cy="0"/>
        </a:xfrm>
      </p:grpSpPr>
      <p:sp>
        <p:nvSpPr>
          <p:cNvPr id="12" name="Retângulo 11">
            <a:extLst>
              <a:ext uri="{FF2B5EF4-FFF2-40B4-BE49-F238E27FC236}">
                <a16:creationId xmlns:a16="http://schemas.microsoft.com/office/drawing/2014/main" id="{A98FC95D-C939-6035-F6E5-2DDE2824877F}"/>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7" name="CaixaDeTexto 16">
            <a:extLst>
              <a:ext uri="{FF2B5EF4-FFF2-40B4-BE49-F238E27FC236}">
                <a16:creationId xmlns:a16="http://schemas.microsoft.com/office/drawing/2014/main" id="{055DE10A-1C8F-419F-FC07-3F9F24E0BD2C}"/>
              </a:ext>
            </a:extLst>
          </p:cNvPr>
          <p:cNvSpPr txBox="1"/>
          <p:nvPr/>
        </p:nvSpPr>
        <p:spPr>
          <a:xfrm>
            <a:off x="952008" y="2707729"/>
            <a:ext cx="9121889" cy="2616101"/>
          </a:xfrm>
          <a:prstGeom prst="rect">
            <a:avLst/>
          </a:prstGeom>
          <a:noFill/>
        </p:spPr>
        <p:txBody>
          <a:bodyPr wrap="square" rtlCol="0">
            <a:spAutoFit/>
          </a:bodyPr>
          <a:lstStyle/>
          <a:p>
            <a:pPr marL="285750" indent="-285750">
              <a:buFont typeface="Arial" panose="020B0604020202020204" pitchFamily="34" charset="0"/>
              <a:buChar char="•"/>
            </a:pPr>
            <a:r>
              <a:rPr lang="pt-BR" sz="1600" dirty="0">
                <a:latin typeface="Aptos" panose="020B0004020202020204" pitchFamily="34" charset="0"/>
              </a:rPr>
              <a:t>O prazo de resposta a estas consultas finalizou em 09/03/2026. As associações encaminharam contribuições de seus associados e discutiu com a Anvisa os pontos chaves da norma que poderiam trazer maiores dificuldades no seu atendimento.</a:t>
            </a:r>
          </a:p>
          <a:p>
            <a:pPr marL="285750" indent="-285750">
              <a:buFont typeface="Arial" panose="020B0604020202020204" pitchFamily="34" charset="0"/>
              <a:buChar char="•"/>
            </a:pPr>
            <a:r>
              <a:rPr lang="pt-BR" sz="1600" dirty="0">
                <a:latin typeface="Aptos" panose="020B0004020202020204" pitchFamily="34" charset="0"/>
              </a:rPr>
              <a:t>Aguardaremos a publicação do documento compilado pela Anvisa desta consulta .</a:t>
            </a:r>
          </a:p>
          <a:p>
            <a:pPr marL="285750" indent="-285750">
              <a:buFont typeface="Arial" panose="020B0604020202020204" pitchFamily="34" charset="0"/>
              <a:buChar char="•"/>
            </a:pPr>
            <a:r>
              <a:rPr lang="pt-BR" sz="1600" dirty="0">
                <a:latin typeface="Aptos" panose="020B0004020202020204" pitchFamily="34" charset="0"/>
              </a:rPr>
              <a:t>Uma vez finalizado o documento brasileiro, este será discutido com os países do Mercosul que fazem parte do SGT-3 para finalizar o documento que será internalizado pelos países. </a:t>
            </a:r>
          </a:p>
          <a:p>
            <a:pPr marL="285750" indent="-285750">
              <a:buFont typeface="Arial" panose="020B0604020202020204" pitchFamily="34" charset="0"/>
              <a:buChar char="•"/>
            </a:pPr>
            <a:r>
              <a:rPr lang="pt-BR" sz="1600" dirty="0">
                <a:latin typeface="Aptos" panose="020B0004020202020204" pitchFamily="34" charset="0"/>
              </a:rPr>
              <a:t>Considerando as quantidades de alterações que os rótulos terão de sofrer, pela internalização desta e outras normas a Anvisa propõe um prazo longo para as novas resoluções.</a:t>
            </a:r>
          </a:p>
          <a:p>
            <a:pPr marL="285750" indent="-285750">
              <a:buFont typeface="Arial" panose="020B0604020202020204" pitchFamily="34" charset="0"/>
              <a:buChar char="•"/>
            </a:pPr>
            <a:r>
              <a:rPr lang="pt-BR" sz="1600" dirty="0">
                <a:latin typeface="Aptos" panose="020B0004020202020204" pitchFamily="34" charset="0"/>
              </a:rPr>
              <a:t>Continuaremos participando das discussões.</a:t>
            </a:r>
          </a:p>
          <a:p>
            <a:endParaRPr lang="pt-BR" sz="2000" b="1" dirty="0">
              <a:solidFill>
                <a:schemeClr val="accent6">
                  <a:lumMod val="75000"/>
                </a:schemeClr>
              </a:solidFill>
              <a:latin typeface="Aptos" panose="020B0004020202020204" pitchFamily="34" charset="0"/>
              <a:ea typeface="Calibri" panose="020F0502020204030204" pitchFamily="34" charset="0"/>
              <a:cs typeface="Arial" panose="020B0604020202020204" pitchFamily="34" charset="0"/>
            </a:endParaRPr>
          </a:p>
        </p:txBody>
      </p:sp>
      <p:sp>
        <p:nvSpPr>
          <p:cNvPr id="2" name="CaixaDeTexto 1">
            <a:extLst>
              <a:ext uri="{FF2B5EF4-FFF2-40B4-BE49-F238E27FC236}">
                <a16:creationId xmlns:a16="http://schemas.microsoft.com/office/drawing/2014/main" id="{7F14038E-6B8D-ED5E-102C-858F7B743DEA}"/>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7" name="Espaço Reservado para Número de Slide 5">
            <a:extLst>
              <a:ext uri="{FF2B5EF4-FFF2-40B4-BE49-F238E27FC236}">
                <a16:creationId xmlns:a16="http://schemas.microsoft.com/office/drawing/2014/main" id="{B16D28A5-33BB-7BB7-0E6E-2E436079CF84}"/>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20</a:t>
            </a:fld>
            <a:endParaRPr lang="pt-BR" sz="1100" dirty="0">
              <a:solidFill>
                <a:srgbClr val="21B6CB"/>
              </a:solidFill>
              <a:latin typeface="Aptos" panose="020B0004020202020204" pitchFamily="34" charset="0"/>
            </a:endParaRPr>
          </a:p>
        </p:txBody>
      </p:sp>
      <p:sp>
        <p:nvSpPr>
          <p:cNvPr id="15" name="CaixaDeTexto 14">
            <a:extLst>
              <a:ext uri="{FF2B5EF4-FFF2-40B4-BE49-F238E27FC236}">
                <a16:creationId xmlns:a16="http://schemas.microsoft.com/office/drawing/2014/main" id="{6AB1433C-1E0E-E74E-9B1B-35129396178A}"/>
              </a:ext>
            </a:extLst>
          </p:cNvPr>
          <p:cNvSpPr txBox="1"/>
          <p:nvPr/>
        </p:nvSpPr>
        <p:spPr>
          <a:xfrm>
            <a:off x="952009" y="1026340"/>
            <a:ext cx="10135091"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Aparajita" panose="02020603050405020304" pitchFamily="18" charset="0"/>
              </a:rPr>
              <a:t>Revisão da Regulamentação sobre Rotulagem de Alimentos ( N°1357/2025) e Rotulagem Nutricional de Alimentos Embalados( N°1357/2025)</a:t>
            </a:r>
          </a:p>
        </p:txBody>
      </p:sp>
    </p:spTree>
    <p:extLst>
      <p:ext uri="{BB962C8B-B14F-4D97-AF65-F5344CB8AC3E}">
        <p14:creationId xmlns:p14="http://schemas.microsoft.com/office/powerpoint/2010/main" val="2294683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A05BB907-EEF3-F653-8C20-8717FF5BFE30}"/>
              </a:ext>
            </a:extLst>
          </p:cNvPr>
          <p:cNvSpPr txBox="1"/>
          <p:nvPr/>
        </p:nvSpPr>
        <p:spPr>
          <a:xfrm>
            <a:off x="952010" y="1736725"/>
            <a:ext cx="7232620" cy="41857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buNone/>
            </a:pPr>
            <a:r>
              <a:rPr lang="pt-BR" b="1" i="0" dirty="0">
                <a:solidFill>
                  <a:srgbClr val="222222"/>
                </a:solidFill>
                <a:effectLst/>
                <a:latin typeface="Aptos" panose="020B0004020202020204" pitchFamily="34" charset="0"/>
              </a:rPr>
              <a:t>Altera a Instrução Normativa - IN nº 28, de 26 de julho de 2018,que estabelece as listas de constituintes, de limites de uso, de alegações e de rotulagem complementar dos suplementos alimentares para atualizar:</a:t>
            </a:r>
          </a:p>
          <a:p>
            <a:pPr algn="l">
              <a:buNone/>
            </a:pPr>
            <a:endParaRPr lang="pt-BR" b="1" i="0" dirty="0">
              <a:solidFill>
                <a:srgbClr val="222222"/>
              </a:solidFill>
              <a:effectLst/>
              <a:latin typeface="Aptos" panose="020B0004020202020204" pitchFamily="34" charset="0"/>
            </a:endParaRPr>
          </a:p>
          <a:p>
            <a:pPr marL="285750" indent="-285750" algn="l">
              <a:buFont typeface="Arial" panose="020B0604020202020204" pitchFamily="34" charset="0"/>
              <a:buChar char="•"/>
            </a:pPr>
            <a:r>
              <a:rPr lang="pt-BR" sz="1600" b="0" i="0" dirty="0">
                <a:solidFill>
                  <a:srgbClr val="222222"/>
                </a:solidFill>
                <a:effectLst/>
                <a:latin typeface="Aptos" panose="020B0004020202020204" pitchFamily="34" charset="0"/>
              </a:rPr>
              <a:t>Lista de constituintes autorizados para uso em suplementos alimentares, exceto para os suplementos alimentares indicados para lactentes (0 a 12 meses) ou crianças de primeira infância (1 a 3anos)".</a:t>
            </a:r>
          </a:p>
          <a:p>
            <a:pPr marL="285750" indent="-285750" algn="l">
              <a:buFont typeface="Arial" panose="020B0604020202020204" pitchFamily="34" charset="0"/>
              <a:buChar char="•"/>
            </a:pPr>
            <a:r>
              <a:rPr lang="pt-BR" sz="1600" b="0" i="0" dirty="0">
                <a:solidFill>
                  <a:srgbClr val="222222"/>
                </a:solidFill>
                <a:effectLst/>
                <a:latin typeface="Aptos" panose="020B0004020202020204" pitchFamily="34" charset="0"/>
              </a:rPr>
              <a:t>Lista de limites mínimos e máximos de nutrientes, substâncias bioativas, enzimas e probióticos que devem ser fornecidos pelos suplementos alimentares, na recomendação diária de consumo e por grupo populacional indicado pelo fabricante.</a:t>
            </a:r>
          </a:p>
          <a:p>
            <a:pPr marL="285750" indent="-285750" algn="l">
              <a:buFont typeface="Arial" panose="020B0604020202020204" pitchFamily="34" charset="0"/>
              <a:buChar char="•"/>
            </a:pPr>
            <a:r>
              <a:rPr lang="pt-BR" sz="1600" b="0" i="0" dirty="0">
                <a:solidFill>
                  <a:srgbClr val="222222"/>
                </a:solidFill>
                <a:effectLst/>
                <a:latin typeface="Aptos" panose="020B0004020202020204" pitchFamily="34" charset="0"/>
              </a:rPr>
              <a:t>Lista de alegações autorizadas para uso na rotulagem dos suplementos alimentares e os respectivos requisitos de composição e de rotulagem.</a:t>
            </a:r>
          </a:p>
          <a:p>
            <a:pPr marL="285750" indent="-285750" algn="l">
              <a:buFont typeface="Arial" panose="020B0604020202020204" pitchFamily="34" charset="0"/>
              <a:buChar char="•"/>
            </a:pPr>
            <a:r>
              <a:rPr lang="pt-BR" sz="1600" b="0" i="0" dirty="0">
                <a:solidFill>
                  <a:srgbClr val="222222"/>
                </a:solidFill>
                <a:effectLst/>
                <a:latin typeface="Aptos" panose="020B0004020202020204" pitchFamily="34" charset="0"/>
              </a:rPr>
              <a:t>Lista de requisitos de rotulagem complementar dos suplementos alimentares.</a:t>
            </a:r>
          </a:p>
        </p:txBody>
      </p:sp>
      <p:sp>
        <p:nvSpPr>
          <p:cNvPr id="6" name="CaixaDeTexto 5">
            <a:extLst>
              <a:ext uri="{FF2B5EF4-FFF2-40B4-BE49-F238E27FC236}">
                <a16:creationId xmlns:a16="http://schemas.microsoft.com/office/drawing/2014/main" id="{D21DBCF5-D142-CB59-35D4-A37406EEFD9E}"/>
              </a:ext>
            </a:extLst>
          </p:cNvPr>
          <p:cNvSpPr txBox="1"/>
          <p:nvPr/>
        </p:nvSpPr>
        <p:spPr>
          <a:xfrm>
            <a:off x="952010" y="1026340"/>
            <a:ext cx="10921122"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Calibri" panose="020F0502020204030204" pitchFamily="34" charset="0"/>
              </a:rPr>
              <a:t>Instrução Normativa Anvisa </a:t>
            </a:r>
            <a:r>
              <a:rPr lang="pt-BR" sz="3200" b="1" dirty="0" err="1">
                <a:solidFill>
                  <a:srgbClr val="0B3977"/>
                </a:solidFill>
                <a:latin typeface="Aptos" panose="020B0004020202020204" pitchFamily="34" charset="0"/>
                <a:ea typeface="Source Sans Pro" panose="020B0503030403020204" pitchFamily="34" charset="0"/>
                <a:cs typeface="Calibri" panose="020F0502020204030204" pitchFamily="34" charset="0"/>
              </a:rPr>
              <a:t>n°</a:t>
            </a:r>
            <a:r>
              <a:rPr lang="pt-BR" sz="3200" b="1" dirty="0">
                <a:solidFill>
                  <a:srgbClr val="0B3977"/>
                </a:solidFill>
                <a:latin typeface="Aptos" panose="020B0004020202020204" pitchFamily="34" charset="0"/>
                <a:ea typeface="Source Sans Pro" panose="020B0503030403020204" pitchFamily="34" charset="0"/>
                <a:cs typeface="Calibri" panose="020F0502020204030204" pitchFamily="34" charset="0"/>
              </a:rPr>
              <a:t> 450, de 10 de junho/2026</a:t>
            </a:r>
          </a:p>
          <a:p>
            <a:endParaRPr lang="pt-BR" sz="3200" b="1" dirty="0">
              <a:solidFill>
                <a:srgbClr val="0B3977"/>
              </a:solidFill>
              <a:latin typeface="Aptos" panose="020B0004020202020204" pitchFamily="34" charset="0"/>
              <a:ea typeface="Source Sans Pro" panose="020B0503030403020204" pitchFamily="34" charset="0"/>
              <a:cs typeface="Calibri" panose="020F0502020204030204" pitchFamily="34" charset="0"/>
            </a:endParaRPr>
          </a:p>
        </p:txBody>
      </p:sp>
      <p:pic>
        <p:nvPicPr>
          <p:cNvPr id="8" name="Imagem 7" descr="Ícone&#10;&#10;O conteúdo gerado por IA pode estar incorreto.">
            <a:extLst>
              <a:ext uri="{FF2B5EF4-FFF2-40B4-BE49-F238E27FC236}">
                <a16:creationId xmlns:a16="http://schemas.microsoft.com/office/drawing/2014/main" id="{B16184C7-B659-BA53-8F33-15C9659E4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9898" y="2300288"/>
            <a:ext cx="2847662" cy="2847662"/>
          </a:xfrm>
          <a:prstGeom prst="rect">
            <a:avLst/>
          </a:prstGeom>
        </p:spPr>
      </p:pic>
      <p:sp>
        <p:nvSpPr>
          <p:cNvPr id="11" name="CaixaDeTexto 10">
            <a:extLst>
              <a:ext uri="{FF2B5EF4-FFF2-40B4-BE49-F238E27FC236}">
                <a16:creationId xmlns:a16="http://schemas.microsoft.com/office/drawing/2014/main" id="{1C4741BE-5460-D65A-56EC-7C083D0552C7}"/>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2" name="Espaço Reservado para Número de Slide 5">
            <a:extLst>
              <a:ext uri="{FF2B5EF4-FFF2-40B4-BE49-F238E27FC236}">
                <a16:creationId xmlns:a16="http://schemas.microsoft.com/office/drawing/2014/main" id="{4C0BCDB2-4154-2AE3-66BF-8D71587A9D5A}"/>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21</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1856373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A7B7A-819A-6D97-8EA3-E2E69EDE0E5E}"/>
            </a:ext>
          </a:extLst>
        </p:cNvPr>
        <p:cNvGrpSpPr/>
        <p:nvPr/>
      </p:nvGrpSpPr>
      <p:grpSpPr>
        <a:xfrm>
          <a:off x="0" y="0"/>
          <a:ext cx="0" cy="0"/>
          <a:chOff x="0" y="0"/>
          <a:chExt cx="0" cy="0"/>
        </a:xfrm>
      </p:grpSpPr>
      <p:sp>
        <p:nvSpPr>
          <p:cNvPr id="6" name="Retângulo Arredondado 5">
            <a:extLst>
              <a:ext uri="{FF2B5EF4-FFF2-40B4-BE49-F238E27FC236}">
                <a16:creationId xmlns:a16="http://schemas.microsoft.com/office/drawing/2014/main" id="{4A481EF7-B17B-31DA-6A30-69B2E2A773AF}"/>
              </a:ext>
            </a:extLst>
          </p:cNvPr>
          <p:cNvSpPr/>
          <p:nvPr/>
        </p:nvSpPr>
        <p:spPr>
          <a:xfrm>
            <a:off x="382606" y="443345"/>
            <a:ext cx="11426788" cy="5569527"/>
          </a:xfrm>
          <a:prstGeom prst="roundRect">
            <a:avLst>
              <a:gd name="adj" fmla="val 8209"/>
            </a:avLst>
          </a:prstGeom>
          <a:blipFill>
            <a:blip r:embed="rId2"/>
            <a:stretch>
              <a:fillRect/>
            </a:stretch>
          </a:blip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12" name="Retângulo 11">
            <a:extLst>
              <a:ext uri="{FF2B5EF4-FFF2-40B4-BE49-F238E27FC236}">
                <a16:creationId xmlns:a16="http://schemas.microsoft.com/office/drawing/2014/main" id="{575458FD-77EA-3A96-20FF-184B5E9EC166}"/>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7" name="CaixaDeTexto 6">
            <a:extLst>
              <a:ext uri="{FF2B5EF4-FFF2-40B4-BE49-F238E27FC236}">
                <a16:creationId xmlns:a16="http://schemas.microsoft.com/office/drawing/2014/main" id="{5E4A9917-2F21-A918-5506-4883A58CFC30}"/>
              </a:ext>
            </a:extLst>
          </p:cNvPr>
          <p:cNvSpPr txBox="1"/>
          <p:nvPr/>
        </p:nvSpPr>
        <p:spPr>
          <a:xfrm>
            <a:off x="1811338" y="1736725"/>
            <a:ext cx="9025467"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4800" b="1" dirty="0">
                <a:solidFill>
                  <a:srgbClr val="1F2B54"/>
                </a:solidFill>
                <a:latin typeface="Aptos" panose="020B0004020202020204" pitchFamily="34" charset="0"/>
                <a:ea typeface="Source Sans Pro" panose="020B0503030403020204" pitchFamily="34" charset="0"/>
                <a:cs typeface="Calibri" panose="020F0502020204030204" pitchFamily="34" charset="0"/>
              </a:rPr>
              <a:t>Mercosul</a:t>
            </a:r>
            <a:endParaRPr lang="pt-BR" sz="4800" dirty="0">
              <a:solidFill>
                <a:srgbClr val="1F2B54"/>
              </a:solidFill>
              <a:latin typeface="Aptos" panose="020B0004020202020204" pitchFamily="34" charset="0"/>
            </a:endParaRPr>
          </a:p>
        </p:txBody>
      </p:sp>
      <p:sp>
        <p:nvSpPr>
          <p:cNvPr id="4" name="CaixaDeTexto 3">
            <a:extLst>
              <a:ext uri="{FF2B5EF4-FFF2-40B4-BE49-F238E27FC236}">
                <a16:creationId xmlns:a16="http://schemas.microsoft.com/office/drawing/2014/main" id="{85F37206-787A-6D35-C285-2659F75FFA25}"/>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5" name="Espaço Reservado para Número de Slide 5">
            <a:extLst>
              <a:ext uri="{FF2B5EF4-FFF2-40B4-BE49-F238E27FC236}">
                <a16:creationId xmlns:a16="http://schemas.microsoft.com/office/drawing/2014/main" id="{A0BA153F-7078-79F2-1A02-DA56A4915CB7}"/>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22</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25277316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7B0A4-FC80-DA15-87BD-312EFCAE28AD}"/>
            </a:ext>
          </a:extLst>
        </p:cNvPr>
        <p:cNvGrpSpPr/>
        <p:nvPr/>
      </p:nvGrpSpPr>
      <p:grpSpPr>
        <a:xfrm>
          <a:off x="0" y="0"/>
          <a:ext cx="0" cy="0"/>
          <a:chOff x="0" y="0"/>
          <a:chExt cx="0" cy="0"/>
        </a:xfrm>
      </p:grpSpPr>
      <p:sp>
        <p:nvSpPr>
          <p:cNvPr id="16" name="Retângulo Arredondado 15">
            <a:extLst>
              <a:ext uri="{FF2B5EF4-FFF2-40B4-BE49-F238E27FC236}">
                <a16:creationId xmlns:a16="http://schemas.microsoft.com/office/drawing/2014/main" id="{7A1ED2B3-C4C8-5430-071D-95C9CC1E11A6}"/>
              </a:ext>
            </a:extLst>
          </p:cNvPr>
          <p:cNvSpPr/>
          <p:nvPr/>
        </p:nvSpPr>
        <p:spPr>
          <a:xfrm>
            <a:off x="5950634" y="1736725"/>
            <a:ext cx="7076049" cy="3826327"/>
          </a:xfrm>
          <a:prstGeom prst="roundRect">
            <a:avLst>
              <a:gd name="adj" fmla="val 8211"/>
            </a:avLst>
          </a:prstGeom>
          <a:solidFill>
            <a:srgbClr val="21B6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34B09196-EAAB-BFE7-BDA5-1ABAD8CFD52A}"/>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2" name="CaixaDeTexto 1">
            <a:extLst>
              <a:ext uri="{FF2B5EF4-FFF2-40B4-BE49-F238E27FC236}">
                <a16:creationId xmlns:a16="http://schemas.microsoft.com/office/drawing/2014/main" id="{4CAE4199-8A35-CD0B-427E-B32EFF642C32}"/>
              </a:ext>
            </a:extLst>
          </p:cNvPr>
          <p:cNvSpPr txBox="1"/>
          <p:nvPr/>
        </p:nvSpPr>
        <p:spPr>
          <a:xfrm>
            <a:off x="952010" y="1736724"/>
            <a:ext cx="4576593" cy="3139321"/>
          </a:xfrm>
          <a:prstGeom prst="rect">
            <a:avLst/>
          </a:prstGeom>
          <a:noFill/>
        </p:spPr>
        <p:txBody>
          <a:bodyPr wrap="square" rtlCol="0">
            <a:spAutoFit/>
          </a:bodyPr>
          <a:lstStyle/>
          <a:p>
            <a:r>
              <a:rPr lang="pt-BR" b="1" dirty="0">
                <a:solidFill>
                  <a:srgbClr val="002060"/>
                </a:solidFill>
                <a:latin typeface="Aptos" panose="020B0004020202020204" pitchFamily="34" charset="0"/>
                <a:ea typeface="Source Sans Pro" panose="020B0503030403020204" pitchFamily="34" charset="0"/>
                <a:cs typeface="Arial" panose="020B0604020202020204" pitchFamily="34" charset="0"/>
              </a:rPr>
              <a:t>Prorrogação da Revisão da Resolução GMC nº 25/02 "Regulamento Técnico do Mercosul sobre os limites máximos permitidos de aflatoxinas no leite, amendoim e milho"; e Tratamento dos comentários resultantes das consultas internas relativas ao Projeto de Resolução nº 05/24 Alteração da Resolução GMC nº 25/02 Regulamento Técnico do Mercosul sobre os Limites Máximos Permitidos de Aflatoxinas no Leite, Amendoim e Milho.</a:t>
            </a:r>
            <a:endParaRPr lang="pt-BR" b="1" dirty="0">
              <a:solidFill>
                <a:srgbClr val="002060"/>
              </a:solidFill>
              <a:latin typeface="Aptos" panose="020B0004020202020204" pitchFamily="34" charset="0"/>
            </a:endParaRPr>
          </a:p>
        </p:txBody>
      </p:sp>
      <p:sp>
        <p:nvSpPr>
          <p:cNvPr id="7" name="CaixaDeTexto 6">
            <a:extLst>
              <a:ext uri="{FF2B5EF4-FFF2-40B4-BE49-F238E27FC236}">
                <a16:creationId xmlns:a16="http://schemas.microsoft.com/office/drawing/2014/main" id="{CC8B55D6-5E3C-EB09-1B10-348A334954E0}"/>
              </a:ext>
            </a:extLst>
          </p:cNvPr>
          <p:cNvSpPr txBox="1"/>
          <p:nvPr/>
        </p:nvSpPr>
        <p:spPr>
          <a:xfrm>
            <a:off x="952010" y="1026340"/>
            <a:ext cx="7801848"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Calibri" panose="020F0502020204030204" pitchFamily="34" charset="0"/>
              </a:rPr>
              <a:t>Reunião Mercosul XCVI- 9 e 10/06/2026</a:t>
            </a:r>
          </a:p>
        </p:txBody>
      </p:sp>
      <p:sp>
        <p:nvSpPr>
          <p:cNvPr id="14" name="CaixaDeTexto 13">
            <a:extLst>
              <a:ext uri="{FF2B5EF4-FFF2-40B4-BE49-F238E27FC236}">
                <a16:creationId xmlns:a16="http://schemas.microsoft.com/office/drawing/2014/main" id="{1B87BFBC-607F-7538-CFB5-50D3A6EA5729}"/>
              </a:ext>
            </a:extLst>
          </p:cNvPr>
          <p:cNvSpPr txBox="1"/>
          <p:nvPr/>
        </p:nvSpPr>
        <p:spPr>
          <a:xfrm>
            <a:off x="6095999" y="2206720"/>
            <a:ext cx="5748998" cy="2862322"/>
          </a:xfrm>
          <a:prstGeom prst="rect">
            <a:avLst/>
          </a:prstGeom>
          <a:noFill/>
        </p:spPr>
        <p:txBody>
          <a:bodyPr wrap="square">
            <a:spAutoFit/>
          </a:bodyPr>
          <a:lstStyle/>
          <a:p>
            <a:r>
              <a:rPr lang="pt-BR" b="1" dirty="0">
                <a:latin typeface="Aptos" panose="020B0004020202020204" pitchFamily="34" charset="0"/>
              </a:rPr>
              <a:t>AINDA EM DISCUSSÃO: </a:t>
            </a:r>
            <a:r>
              <a:rPr lang="pt-BR" dirty="0">
                <a:latin typeface="Aptos" panose="020B0004020202020204" pitchFamily="34" charset="0"/>
              </a:rPr>
              <a:t>limites para aflatoxina em Produtos Lácteos/Mercosul</a:t>
            </a:r>
          </a:p>
          <a:p>
            <a:endParaRPr lang="pt-BR" dirty="0">
              <a:latin typeface="Aptos" panose="020B0004020202020204" pitchFamily="34" charset="0"/>
            </a:endParaRPr>
          </a:p>
          <a:p>
            <a:pPr marL="285750" indent="-285750">
              <a:buFont typeface="Arial" panose="020B0604020202020204" pitchFamily="34" charset="0"/>
              <a:buChar char="•"/>
            </a:pPr>
            <a:r>
              <a:rPr lang="pt-BR" b="1" dirty="0">
                <a:latin typeface="Aptos" panose="020B0004020202020204" pitchFamily="34" charset="0"/>
              </a:rPr>
              <a:t>Leite Fluido: </a:t>
            </a:r>
            <a:r>
              <a:rPr lang="pt-BR" dirty="0">
                <a:latin typeface="Aptos" panose="020B0004020202020204" pitchFamily="34" charset="0"/>
              </a:rPr>
              <a:t>0,5 microgramas/L</a:t>
            </a:r>
          </a:p>
          <a:p>
            <a:pPr marL="285750" indent="-285750">
              <a:buFont typeface="Arial" panose="020B0604020202020204" pitchFamily="34" charset="0"/>
              <a:buChar char="•"/>
            </a:pPr>
            <a:r>
              <a:rPr lang="pt-BR" b="1" dirty="0">
                <a:latin typeface="Aptos" panose="020B0004020202020204" pitchFamily="34" charset="0"/>
              </a:rPr>
              <a:t>Leite em Pó: </a:t>
            </a:r>
            <a:r>
              <a:rPr lang="pt-BR" dirty="0">
                <a:latin typeface="Aptos" panose="020B0004020202020204" pitchFamily="34" charset="0"/>
              </a:rPr>
              <a:t>5,0 microgramas/kg </a:t>
            </a:r>
          </a:p>
          <a:p>
            <a:pPr marL="285750" indent="-285750">
              <a:buFont typeface="Arial" panose="020B0604020202020204" pitchFamily="34" charset="0"/>
              <a:buChar char="•"/>
            </a:pPr>
            <a:r>
              <a:rPr lang="pt-BR" b="1" dirty="0">
                <a:latin typeface="Aptos" panose="020B0004020202020204" pitchFamily="34" charset="0"/>
              </a:rPr>
              <a:t>Preparações para lactantes( leite </a:t>
            </a:r>
            <a:r>
              <a:rPr lang="pt-BR" b="1" dirty="0" err="1">
                <a:latin typeface="Aptos" panose="020B0004020202020204" pitchFamily="34" charset="0"/>
              </a:rPr>
              <a:t>maternizado</a:t>
            </a:r>
            <a:r>
              <a:rPr lang="pt-BR" b="1" dirty="0">
                <a:latin typeface="Aptos" panose="020B0004020202020204" pitchFamily="34" charset="0"/>
              </a:rPr>
              <a:t> ou leite modificado) incluindo produtos para fins médicos específicos destinados a lactantes e crianças pequenas.: </a:t>
            </a:r>
            <a:r>
              <a:rPr lang="pt-BR" dirty="0">
                <a:latin typeface="Aptos" panose="020B0004020202020204" pitchFamily="34" charset="0"/>
              </a:rPr>
              <a:t>0,025 microgramas/kg</a:t>
            </a:r>
          </a:p>
          <a:p>
            <a:pPr marL="285750" indent="-285750">
              <a:buFont typeface="Arial" panose="020B0604020202020204" pitchFamily="34" charset="0"/>
              <a:buChar char="•"/>
            </a:pPr>
            <a:r>
              <a:rPr lang="pt-BR" b="1" dirty="0">
                <a:latin typeface="Aptos" panose="020B0004020202020204" pitchFamily="34" charset="0"/>
              </a:rPr>
              <a:t>Queijos: </a:t>
            </a:r>
            <a:r>
              <a:rPr lang="pt-BR" dirty="0">
                <a:latin typeface="Aptos" panose="020B0004020202020204" pitchFamily="34" charset="0"/>
              </a:rPr>
              <a:t>2,5 microgramas/kg ( legislação brasileira)</a:t>
            </a:r>
          </a:p>
        </p:txBody>
      </p:sp>
      <p:sp>
        <p:nvSpPr>
          <p:cNvPr id="18" name="CaixaDeTexto 17">
            <a:extLst>
              <a:ext uri="{FF2B5EF4-FFF2-40B4-BE49-F238E27FC236}">
                <a16:creationId xmlns:a16="http://schemas.microsoft.com/office/drawing/2014/main" id="{0BEA966B-5905-7752-C8CA-33CC38C98615}"/>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9" name="Espaço Reservado para Número de Slide 5">
            <a:extLst>
              <a:ext uri="{FF2B5EF4-FFF2-40B4-BE49-F238E27FC236}">
                <a16:creationId xmlns:a16="http://schemas.microsoft.com/office/drawing/2014/main" id="{9CADBC37-6EB4-5695-E720-41BAAE32FAAC}"/>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23</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4291963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000C4-CE5C-B43D-BA45-9402BDF27E5F}"/>
            </a:ext>
          </a:extLst>
        </p:cNvPr>
        <p:cNvGrpSpPr/>
        <p:nvPr/>
      </p:nvGrpSpPr>
      <p:grpSpPr>
        <a:xfrm>
          <a:off x="0" y="0"/>
          <a:ext cx="0" cy="0"/>
          <a:chOff x="0" y="0"/>
          <a:chExt cx="0" cy="0"/>
        </a:xfrm>
      </p:grpSpPr>
      <p:sp>
        <p:nvSpPr>
          <p:cNvPr id="7" name="Retângulo Arredondado 6">
            <a:extLst>
              <a:ext uri="{FF2B5EF4-FFF2-40B4-BE49-F238E27FC236}">
                <a16:creationId xmlns:a16="http://schemas.microsoft.com/office/drawing/2014/main" id="{6EF30D30-57EB-77BD-7C88-1CDD15D376E2}"/>
              </a:ext>
            </a:extLst>
          </p:cNvPr>
          <p:cNvSpPr/>
          <p:nvPr/>
        </p:nvSpPr>
        <p:spPr>
          <a:xfrm>
            <a:off x="-232737" y="4089354"/>
            <a:ext cx="7324088" cy="1081364"/>
          </a:xfrm>
          <a:prstGeom prst="roundRect">
            <a:avLst>
              <a:gd name="adj" fmla="val 22073"/>
            </a:avLst>
          </a:prstGeom>
          <a:solidFill>
            <a:srgbClr val="21B6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5AD96F98-0AB6-D6AF-3423-074B36DCFC18}"/>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7" name="CaixaDeTexto 16">
            <a:extLst>
              <a:ext uri="{FF2B5EF4-FFF2-40B4-BE49-F238E27FC236}">
                <a16:creationId xmlns:a16="http://schemas.microsoft.com/office/drawing/2014/main" id="{11C7B5CC-687E-9D94-B73D-807BCA2C3E05}"/>
              </a:ext>
            </a:extLst>
          </p:cNvPr>
          <p:cNvSpPr txBox="1"/>
          <p:nvPr/>
        </p:nvSpPr>
        <p:spPr>
          <a:xfrm>
            <a:off x="952009" y="2246841"/>
            <a:ext cx="5566861" cy="2923877"/>
          </a:xfrm>
          <a:prstGeom prst="rect">
            <a:avLst/>
          </a:prstGeom>
          <a:noFill/>
        </p:spPr>
        <p:txBody>
          <a:bodyPr wrap="square" rtlCol="0">
            <a:spAutoFit/>
          </a:bodyPr>
          <a:lstStyle/>
          <a:p>
            <a:r>
              <a:rPr lang="pt-BR" b="1" dirty="0">
                <a:latin typeface="Aptos" panose="020B0004020202020204" pitchFamily="34" charset="0"/>
                <a:ea typeface="Source Sans Pro" panose="020B0503030403020204" pitchFamily="34" charset="0"/>
                <a:cs typeface="Arial" panose="020B0604020202020204" pitchFamily="34" charset="0"/>
              </a:rPr>
              <a:t>Elaboração de um RTM que consolide num ato normativo único toda a regulamentação harmonizada no Mercosul sobre aditivos alimentares e coadjuvantes de tecnologia com exceção de aromatizantes/aromatizantes .</a:t>
            </a:r>
          </a:p>
          <a:p>
            <a:endParaRPr lang="pt-BR" sz="2000" b="1" dirty="0">
              <a:latin typeface="Aptos" panose="020B0004020202020204" pitchFamily="34" charset="0"/>
              <a:ea typeface="Source Sans Pro" panose="020B0503030403020204" pitchFamily="34" charset="0"/>
              <a:cs typeface="Arial" panose="020B0604020202020204" pitchFamily="34" charset="0"/>
            </a:endParaRPr>
          </a:p>
          <a:p>
            <a:endParaRPr lang="pt-BR" sz="2000" dirty="0">
              <a:latin typeface="Aptos" panose="020B0004020202020204" pitchFamily="34" charset="0"/>
              <a:ea typeface="Source Sans Pro" panose="020B0503030403020204" pitchFamily="34" charset="0"/>
              <a:cs typeface="Arial" panose="020B0604020202020204" pitchFamily="34" charset="0"/>
            </a:endParaRPr>
          </a:p>
          <a:p>
            <a:r>
              <a:rPr lang="pt-BR" dirty="0">
                <a:latin typeface="Aptos" panose="020B0004020202020204" pitchFamily="34" charset="0"/>
                <a:ea typeface="Source Sans Pro" panose="020B0503030403020204" pitchFamily="34" charset="0"/>
                <a:cs typeface="Arial" panose="020B0604020202020204" pitchFamily="34" charset="0"/>
              </a:rPr>
              <a:t>Brasil: solicitou verificar se os RTIQ de lácteos deveriam ser corrigidos (falta de INS, aditivos considerados coadjuvantes. Ex. manteiga)</a:t>
            </a:r>
            <a:endParaRPr lang="pt-BR" dirty="0">
              <a:latin typeface="Aptos" panose="020B0004020202020204" pitchFamily="34" charset="0"/>
              <a:ea typeface="Calibri" panose="020F0502020204030204" pitchFamily="34" charset="0"/>
              <a:cs typeface="Arial" panose="020B0604020202020204" pitchFamily="34" charset="0"/>
            </a:endParaRPr>
          </a:p>
        </p:txBody>
      </p:sp>
      <p:sp>
        <p:nvSpPr>
          <p:cNvPr id="2" name="CaixaDeTexto 1">
            <a:extLst>
              <a:ext uri="{FF2B5EF4-FFF2-40B4-BE49-F238E27FC236}">
                <a16:creationId xmlns:a16="http://schemas.microsoft.com/office/drawing/2014/main" id="{EFBDF093-CE53-9B47-4EBB-F5CADAFE988C}"/>
              </a:ext>
            </a:extLst>
          </p:cNvPr>
          <p:cNvSpPr txBox="1"/>
          <p:nvPr/>
        </p:nvSpPr>
        <p:spPr>
          <a:xfrm>
            <a:off x="952008" y="906916"/>
            <a:ext cx="7324087"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Aparajita" panose="02020603050405020304" pitchFamily="18" charset="0"/>
              </a:rPr>
              <a:t>XCVI- Reunião Ordinária Mercosul </a:t>
            </a:r>
          </a:p>
          <a:p>
            <a:r>
              <a:rPr lang="pt-BR" sz="3200" b="1" dirty="0">
                <a:solidFill>
                  <a:srgbClr val="0B3977"/>
                </a:solidFill>
                <a:latin typeface="Aptos" panose="020B0004020202020204" pitchFamily="34" charset="0"/>
                <a:ea typeface="Source Sans Pro" panose="020B0503030403020204" pitchFamily="34" charset="0"/>
                <a:cs typeface="Aparajita" panose="02020603050405020304" pitchFamily="18" charset="0"/>
              </a:rPr>
              <a:t>do SGT-3/ 2 e 3/6/2026- Paraguai</a:t>
            </a:r>
          </a:p>
          <a:p>
            <a:endParaRPr lang="pt-BR" sz="3200" b="1" dirty="0">
              <a:solidFill>
                <a:srgbClr val="0B3977"/>
              </a:solidFill>
              <a:latin typeface="Aptos" panose="020B0004020202020204" pitchFamily="34" charset="0"/>
              <a:ea typeface="Source Sans Pro" panose="020B0503030403020204" pitchFamily="34" charset="0"/>
              <a:cs typeface="Aparajita" panose="02020603050405020304" pitchFamily="18" charset="0"/>
            </a:endParaRPr>
          </a:p>
        </p:txBody>
      </p:sp>
      <p:sp>
        <p:nvSpPr>
          <p:cNvPr id="14" name="CaixaDeTexto 13">
            <a:extLst>
              <a:ext uri="{FF2B5EF4-FFF2-40B4-BE49-F238E27FC236}">
                <a16:creationId xmlns:a16="http://schemas.microsoft.com/office/drawing/2014/main" id="{6DEC519A-5BBD-8CA9-A8A1-F24D183D28F7}"/>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5" name="Espaço Reservado para Número de Slide 5">
            <a:extLst>
              <a:ext uri="{FF2B5EF4-FFF2-40B4-BE49-F238E27FC236}">
                <a16:creationId xmlns:a16="http://schemas.microsoft.com/office/drawing/2014/main" id="{7611BDBC-6A08-6D63-3BFF-3B088B3FB37F}"/>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24</a:t>
            </a:fld>
            <a:endParaRPr lang="pt-BR" sz="1100" dirty="0">
              <a:solidFill>
                <a:srgbClr val="21B6CB"/>
              </a:solidFill>
              <a:latin typeface="Aptos" panose="020B0004020202020204" pitchFamily="34" charset="0"/>
            </a:endParaRPr>
          </a:p>
        </p:txBody>
      </p:sp>
      <p:sp>
        <p:nvSpPr>
          <p:cNvPr id="16" name="Retângulo Arredondado 15">
            <a:extLst>
              <a:ext uri="{FF2B5EF4-FFF2-40B4-BE49-F238E27FC236}">
                <a16:creationId xmlns:a16="http://schemas.microsoft.com/office/drawing/2014/main" id="{B0D24379-F181-BAB0-F801-E1575B79D8BC}"/>
              </a:ext>
            </a:extLst>
          </p:cNvPr>
          <p:cNvSpPr/>
          <p:nvPr/>
        </p:nvSpPr>
        <p:spPr>
          <a:xfrm>
            <a:off x="7620000" y="443344"/>
            <a:ext cx="4175822" cy="5641688"/>
          </a:xfrm>
          <a:prstGeom prst="roundRect">
            <a:avLst>
              <a:gd name="adj" fmla="val 8325"/>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89883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A219D-CA46-2F72-1899-4CC191168F41}"/>
            </a:ext>
          </a:extLst>
        </p:cNvPr>
        <p:cNvGrpSpPr/>
        <p:nvPr/>
      </p:nvGrpSpPr>
      <p:grpSpPr>
        <a:xfrm>
          <a:off x="0" y="0"/>
          <a:ext cx="0" cy="0"/>
          <a:chOff x="0" y="0"/>
          <a:chExt cx="0" cy="0"/>
        </a:xfrm>
      </p:grpSpPr>
      <p:sp>
        <p:nvSpPr>
          <p:cNvPr id="12" name="Retângulo 11">
            <a:extLst>
              <a:ext uri="{FF2B5EF4-FFF2-40B4-BE49-F238E27FC236}">
                <a16:creationId xmlns:a16="http://schemas.microsoft.com/office/drawing/2014/main" id="{E6BDA706-78B2-147E-C833-9FEBDF06F48D}"/>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7" name="CaixaDeTexto 16">
            <a:extLst>
              <a:ext uri="{FF2B5EF4-FFF2-40B4-BE49-F238E27FC236}">
                <a16:creationId xmlns:a16="http://schemas.microsoft.com/office/drawing/2014/main" id="{DE80EF11-1E52-7523-CC5D-A1D360DF21D9}"/>
              </a:ext>
            </a:extLst>
          </p:cNvPr>
          <p:cNvSpPr txBox="1"/>
          <p:nvPr/>
        </p:nvSpPr>
        <p:spPr>
          <a:xfrm>
            <a:off x="952009" y="2790896"/>
            <a:ext cx="5433293" cy="2369880"/>
          </a:xfrm>
          <a:prstGeom prst="rect">
            <a:avLst/>
          </a:prstGeom>
          <a:noFill/>
        </p:spPr>
        <p:txBody>
          <a:bodyPr wrap="square" rtlCol="0">
            <a:spAutoFit/>
          </a:bodyPr>
          <a:lstStyle/>
          <a:p>
            <a:pPr indent="14288">
              <a:tabLst>
                <a:tab pos="74613" algn="l"/>
              </a:tabLst>
            </a:pPr>
            <a:r>
              <a:rPr lang="pt-BR" b="1" dirty="0">
                <a:latin typeface="Aptos" panose="020B0004020202020204" pitchFamily="34" charset="0"/>
                <a:ea typeface="Source Sans Pro" panose="020B0503030403020204" pitchFamily="34" charset="0"/>
                <a:cs typeface="Arial" panose="020B0604020202020204" pitchFamily="34" charset="0"/>
              </a:rPr>
              <a:t>Elaboração de </a:t>
            </a:r>
            <a:r>
              <a:rPr lang="pt-BR" b="1" dirty="0" err="1">
                <a:latin typeface="Aptos" panose="020B0004020202020204" pitchFamily="34" charset="0"/>
                <a:ea typeface="Source Sans Pro" panose="020B0503030403020204" pitchFamily="34" charset="0"/>
                <a:cs typeface="Arial" panose="020B0604020202020204" pitchFamily="34" charset="0"/>
              </a:rPr>
              <a:t>RTMs</a:t>
            </a:r>
            <a:r>
              <a:rPr lang="pt-BR" b="1" dirty="0">
                <a:latin typeface="Aptos" panose="020B0004020202020204" pitchFamily="34" charset="0"/>
                <a:ea typeface="Source Sans Pro" panose="020B0503030403020204" pitchFamily="34" charset="0"/>
                <a:cs typeface="Arial" panose="020B0604020202020204" pitchFamily="34" charset="0"/>
              </a:rPr>
              <a:t> horizontais para aditivos alimentares e coadjuvantes tecnológicos para produtos lácteos harmonizados no MERCOSUL (sobremesas lácteas) . Foi finalizado e segue para o GT-3, MIDIC e ANVISA para publicação de consulta publica.</a:t>
            </a:r>
          </a:p>
          <a:p>
            <a:endParaRPr lang="pt-BR" sz="2000" b="1" dirty="0">
              <a:solidFill>
                <a:schemeClr val="accent6">
                  <a:lumMod val="75000"/>
                </a:schemeClr>
              </a:solidFill>
              <a:latin typeface="+mj-lt"/>
              <a:ea typeface="Source Sans Pro" panose="020B0503030403020204" pitchFamily="34" charset="0"/>
              <a:cs typeface="Arial" panose="020B0604020202020204" pitchFamily="34" charset="0"/>
            </a:endParaRPr>
          </a:p>
          <a:p>
            <a:endParaRPr lang="pt-BR" sz="2000" b="1" dirty="0">
              <a:solidFill>
                <a:schemeClr val="accent6">
                  <a:lumMod val="75000"/>
                </a:schemeClr>
              </a:solidFill>
              <a:latin typeface="+mj-lt"/>
              <a:ea typeface="Source Sans Pro" panose="020B0503030403020204" pitchFamily="34" charset="0"/>
              <a:cs typeface="Arial" panose="020B0604020202020204" pitchFamily="34" charset="0"/>
            </a:endParaRPr>
          </a:p>
        </p:txBody>
      </p:sp>
      <p:sp>
        <p:nvSpPr>
          <p:cNvPr id="2" name="CaixaDeTexto 1">
            <a:extLst>
              <a:ext uri="{FF2B5EF4-FFF2-40B4-BE49-F238E27FC236}">
                <a16:creationId xmlns:a16="http://schemas.microsoft.com/office/drawing/2014/main" id="{A9B8F5D7-BF66-1475-2D5F-1022A75624FA}"/>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7" name="Espaço Reservado para Número de Slide 5">
            <a:extLst>
              <a:ext uri="{FF2B5EF4-FFF2-40B4-BE49-F238E27FC236}">
                <a16:creationId xmlns:a16="http://schemas.microsoft.com/office/drawing/2014/main" id="{992DB139-B3A9-5CF9-FBFA-8067BB178B6D}"/>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25</a:t>
            </a:fld>
            <a:endParaRPr lang="pt-BR" sz="1100" dirty="0">
              <a:solidFill>
                <a:srgbClr val="21B6CB"/>
              </a:solidFill>
              <a:latin typeface="Aptos" panose="020B0004020202020204" pitchFamily="34" charset="0"/>
            </a:endParaRPr>
          </a:p>
        </p:txBody>
      </p:sp>
      <p:sp>
        <p:nvSpPr>
          <p:cNvPr id="15" name="CaixaDeTexto 14">
            <a:extLst>
              <a:ext uri="{FF2B5EF4-FFF2-40B4-BE49-F238E27FC236}">
                <a16:creationId xmlns:a16="http://schemas.microsoft.com/office/drawing/2014/main" id="{501B8FF3-59C5-140E-C6F0-90D1A27499FB}"/>
              </a:ext>
            </a:extLst>
          </p:cNvPr>
          <p:cNvSpPr txBox="1"/>
          <p:nvPr/>
        </p:nvSpPr>
        <p:spPr>
          <a:xfrm>
            <a:off x="952009" y="1026340"/>
            <a:ext cx="6037727"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Aparajita" panose="02020603050405020304" pitchFamily="18" charset="0"/>
              </a:rPr>
              <a:t>XCVI- Reunião Ordinária Mercosul do SGT-3/ </a:t>
            </a:r>
          </a:p>
          <a:p>
            <a:r>
              <a:rPr lang="pt-BR" sz="3200" b="1" dirty="0">
                <a:solidFill>
                  <a:srgbClr val="0B3977"/>
                </a:solidFill>
                <a:latin typeface="Aptos" panose="020B0004020202020204" pitchFamily="34" charset="0"/>
                <a:ea typeface="Source Sans Pro" panose="020B0503030403020204" pitchFamily="34" charset="0"/>
                <a:cs typeface="Aparajita" panose="02020603050405020304" pitchFamily="18" charset="0"/>
              </a:rPr>
              <a:t>2 e 3/6/2026- Paraguai</a:t>
            </a:r>
          </a:p>
        </p:txBody>
      </p:sp>
      <p:sp>
        <p:nvSpPr>
          <p:cNvPr id="18" name="Retângulo Arredondado 17">
            <a:extLst>
              <a:ext uri="{FF2B5EF4-FFF2-40B4-BE49-F238E27FC236}">
                <a16:creationId xmlns:a16="http://schemas.microsoft.com/office/drawing/2014/main" id="{6A458722-A2E5-6D77-A00A-7FE81FA6D179}"/>
              </a:ext>
            </a:extLst>
          </p:cNvPr>
          <p:cNvSpPr/>
          <p:nvPr/>
        </p:nvSpPr>
        <p:spPr>
          <a:xfrm>
            <a:off x="7620000" y="443344"/>
            <a:ext cx="4175822" cy="5641688"/>
          </a:xfrm>
          <a:prstGeom prst="roundRect">
            <a:avLst>
              <a:gd name="adj" fmla="val 8325"/>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20773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74DA-4FBB-E4FC-B92B-399B3E672FEA}"/>
            </a:ext>
          </a:extLst>
        </p:cNvPr>
        <p:cNvGrpSpPr/>
        <p:nvPr/>
      </p:nvGrpSpPr>
      <p:grpSpPr>
        <a:xfrm>
          <a:off x="0" y="0"/>
          <a:ext cx="0" cy="0"/>
          <a:chOff x="0" y="0"/>
          <a:chExt cx="0" cy="0"/>
        </a:xfrm>
      </p:grpSpPr>
      <p:sp>
        <p:nvSpPr>
          <p:cNvPr id="16" name="Retângulo Arredondado 15">
            <a:extLst>
              <a:ext uri="{FF2B5EF4-FFF2-40B4-BE49-F238E27FC236}">
                <a16:creationId xmlns:a16="http://schemas.microsoft.com/office/drawing/2014/main" id="{63C15237-66B9-C966-152F-0CB9B6CFB3E8}"/>
              </a:ext>
            </a:extLst>
          </p:cNvPr>
          <p:cNvSpPr/>
          <p:nvPr/>
        </p:nvSpPr>
        <p:spPr>
          <a:xfrm>
            <a:off x="4929661" y="2044848"/>
            <a:ext cx="10603831" cy="3720952"/>
          </a:xfrm>
          <a:prstGeom prst="roundRect">
            <a:avLst>
              <a:gd name="adj" fmla="val 5056"/>
            </a:avLst>
          </a:prstGeom>
          <a:solidFill>
            <a:srgbClr val="21B6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82414137-CFF0-C72B-C580-2605F8292461}"/>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7" name="CaixaDeTexto 16">
            <a:extLst>
              <a:ext uri="{FF2B5EF4-FFF2-40B4-BE49-F238E27FC236}">
                <a16:creationId xmlns:a16="http://schemas.microsoft.com/office/drawing/2014/main" id="{63D153EC-F4EB-4ABC-4727-636584CA5F1D}"/>
              </a:ext>
            </a:extLst>
          </p:cNvPr>
          <p:cNvSpPr txBox="1"/>
          <p:nvPr/>
        </p:nvSpPr>
        <p:spPr>
          <a:xfrm>
            <a:off x="952009" y="2298454"/>
            <a:ext cx="3754902" cy="3170099"/>
          </a:xfrm>
          <a:prstGeom prst="rect">
            <a:avLst/>
          </a:prstGeom>
          <a:noFill/>
        </p:spPr>
        <p:txBody>
          <a:bodyPr wrap="square" rtlCol="0">
            <a:spAutoFit/>
          </a:bodyPr>
          <a:lstStyle/>
          <a:p>
            <a:r>
              <a:rPr lang="pt-BR" b="1" dirty="0">
                <a:latin typeface="Aptos" panose="020B0004020202020204" pitchFamily="34" charset="0"/>
                <a:ea typeface="Calibri" panose="020F0502020204030204" pitchFamily="34" charset="0"/>
                <a:cs typeface="Arial" panose="020B0604020202020204" pitchFamily="34" charset="0"/>
              </a:rPr>
              <a:t>ROTULAGEM NUTRICIONAL FRONTAL</a:t>
            </a:r>
          </a:p>
          <a:p>
            <a:pPr marL="285750" indent="-285750">
              <a:buFont typeface="Arial" panose="020B0604020202020204" pitchFamily="34" charset="0"/>
              <a:buChar char="•"/>
            </a:pPr>
            <a:r>
              <a:rPr lang="pt-BR" sz="1600" dirty="0">
                <a:latin typeface="Aptos" panose="020B0004020202020204" pitchFamily="34" charset="0"/>
              </a:rPr>
              <a:t>A reunião foi curta e nenhum documento foi apresentado e discutido. Brasil compartilhou previamente material da reunião preparatória da Anvisa (29/05), mas demais delegações não avaliaram e não trouxeram nenhuma posição para essa reunião.</a:t>
            </a:r>
          </a:p>
          <a:p>
            <a:pPr marL="285750" indent="-285750">
              <a:buFont typeface="Arial" panose="020B0604020202020204" pitchFamily="34" charset="0"/>
              <a:buChar char="•"/>
            </a:pPr>
            <a:endParaRPr lang="pt-BR" dirty="0">
              <a:latin typeface="Aptos" panose="020B0004020202020204" pitchFamily="34" charset="0"/>
            </a:endParaRPr>
          </a:p>
          <a:p>
            <a:pPr marL="342900" indent="-342900">
              <a:buFont typeface="Arial" panose="020B0604020202020204" pitchFamily="34" charset="0"/>
              <a:buChar char="•"/>
            </a:pPr>
            <a:endParaRPr lang="pt-BR" b="1" dirty="0">
              <a:latin typeface="Aptos" panose="020B0004020202020204" pitchFamily="34" charset="0"/>
              <a:ea typeface="Calibri" panose="020F0502020204030204" pitchFamily="34" charset="0"/>
              <a:cs typeface="Arial" panose="020B0604020202020204" pitchFamily="34" charset="0"/>
            </a:endParaRPr>
          </a:p>
        </p:txBody>
      </p:sp>
      <p:sp>
        <p:nvSpPr>
          <p:cNvPr id="2" name="CaixaDeTexto 1">
            <a:extLst>
              <a:ext uri="{FF2B5EF4-FFF2-40B4-BE49-F238E27FC236}">
                <a16:creationId xmlns:a16="http://schemas.microsoft.com/office/drawing/2014/main" id="{0F10685A-4E56-CE95-1B31-48AA58B41C74}"/>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7" name="Espaço Reservado para Número de Slide 5">
            <a:extLst>
              <a:ext uri="{FF2B5EF4-FFF2-40B4-BE49-F238E27FC236}">
                <a16:creationId xmlns:a16="http://schemas.microsoft.com/office/drawing/2014/main" id="{720A1E35-C608-0013-5B39-F85F31B51C53}"/>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26</a:t>
            </a:fld>
            <a:endParaRPr lang="pt-BR" sz="1100" dirty="0">
              <a:solidFill>
                <a:srgbClr val="21B6CB"/>
              </a:solidFill>
              <a:latin typeface="Aptos" panose="020B0004020202020204" pitchFamily="34" charset="0"/>
            </a:endParaRPr>
          </a:p>
        </p:txBody>
      </p:sp>
      <p:sp>
        <p:nvSpPr>
          <p:cNvPr id="13" name="CaixaDeTexto 12">
            <a:extLst>
              <a:ext uri="{FF2B5EF4-FFF2-40B4-BE49-F238E27FC236}">
                <a16:creationId xmlns:a16="http://schemas.microsoft.com/office/drawing/2014/main" id="{2F3912BE-4715-0B2B-AD35-13D431FE9D3F}"/>
              </a:ext>
            </a:extLst>
          </p:cNvPr>
          <p:cNvSpPr txBox="1"/>
          <p:nvPr/>
        </p:nvSpPr>
        <p:spPr>
          <a:xfrm>
            <a:off x="952009" y="1026340"/>
            <a:ext cx="10440516"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Aparajita" panose="02020603050405020304" pitchFamily="18" charset="0"/>
              </a:rPr>
              <a:t>XCVI- Reunião Ordinária Mercosul do SGT-3/ 2 e 3/6/2026- Paraguai</a:t>
            </a:r>
          </a:p>
        </p:txBody>
      </p:sp>
      <p:sp>
        <p:nvSpPr>
          <p:cNvPr id="15" name="CaixaDeTexto 14">
            <a:extLst>
              <a:ext uri="{FF2B5EF4-FFF2-40B4-BE49-F238E27FC236}">
                <a16:creationId xmlns:a16="http://schemas.microsoft.com/office/drawing/2014/main" id="{C0E04B47-2C3C-8582-3D96-3D91B6ABF8E8}"/>
              </a:ext>
            </a:extLst>
          </p:cNvPr>
          <p:cNvSpPr txBox="1"/>
          <p:nvPr/>
        </p:nvSpPr>
        <p:spPr>
          <a:xfrm>
            <a:off x="5202748" y="2298454"/>
            <a:ext cx="5874983" cy="3600986"/>
          </a:xfrm>
          <a:prstGeom prst="rect">
            <a:avLst/>
          </a:prstGeom>
          <a:noFill/>
        </p:spPr>
        <p:txBody>
          <a:bodyPr wrap="square">
            <a:spAutoFit/>
          </a:bodyPr>
          <a:lstStyle/>
          <a:p>
            <a:r>
              <a:rPr lang="pt-BR" b="1" dirty="0">
                <a:latin typeface="Aptos" panose="020B0004020202020204" pitchFamily="34" charset="0"/>
              </a:rPr>
              <a:t>PRINCIPAIS PROBLEMAS:</a:t>
            </a:r>
            <a:endParaRPr lang="pt-BR" dirty="0">
              <a:latin typeface="Aptos" panose="020B0004020202020204" pitchFamily="34" charset="0"/>
            </a:endParaRPr>
          </a:p>
          <a:p>
            <a:pPr marL="285750" indent="-285750">
              <a:buFont typeface="Arial" panose="020B0604020202020204" pitchFamily="34" charset="0"/>
              <a:buChar char="•"/>
            </a:pPr>
            <a:r>
              <a:rPr lang="pt-BR" sz="1600" dirty="0">
                <a:latin typeface="Aptos" panose="020B0004020202020204" pitchFamily="34" charset="0"/>
              </a:rPr>
              <a:t>Perfil nutricional da Argentina e do Uruguai se aplicam apenas quando os nutrientes críticos são adicionados aos alimentos. Enquanto os perfis do Brasil e do Paraguai se aplicam aos alimentos em geral e existem listas de exceções.</a:t>
            </a:r>
          </a:p>
          <a:p>
            <a:pPr marL="285750" indent="-285750">
              <a:buFont typeface="Arial" panose="020B0604020202020204" pitchFamily="34" charset="0"/>
              <a:buChar char="•"/>
            </a:pPr>
            <a:r>
              <a:rPr lang="pt-BR" sz="1600" dirty="0">
                <a:latin typeface="Aptos" panose="020B0004020202020204" pitchFamily="34" charset="0"/>
              </a:rPr>
              <a:t>Nutrientes críticos: todos estão de acordo com sódio, gorduras saturadas e açúcares adicionados. UY quer manter gorduras totais, conforme perfil adotado pelo país.</a:t>
            </a:r>
          </a:p>
          <a:p>
            <a:pPr marL="285750" indent="-285750">
              <a:buFont typeface="Arial" panose="020B0604020202020204" pitchFamily="34" charset="0"/>
              <a:buChar char="•"/>
            </a:pPr>
            <a:r>
              <a:rPr lang="pt-BR" sz="1600" dirty="0">
                <a:latin typeface="Aptos" panose="020B0004020202020204" pitchFamily="34" charset="0"/>
              </a:rPr>
              <a:t>O modelo do FOP ainda não está em pauta.</a:t>
            </a:r>
          </a:p>
          <a:p>
            <a:pPr marL="285750" indent="-285750">
              <a:buFont typeface="Arial" panose="020B0604020202020204" pitchFamily="34" charset="0"/>
              <a:buChar char="•"/>
            </a:pPr>
            <a:r>
              <a:rPr lang="pt-BR" sz="1600" dirty="0">
                <a:latin typeface="Aptos" panose="020B0004020202020204" pitchFamily="34" charset="0"/>
              </a:rPr>
              <a:t>BR e PY manifestaram que caso não seja possível alcançar consenso sobre o símbolo, cada país poderia continuar usando o seu; o mais importante é harmonizar o âmbito de aplicação e o perfil nutricional</a:t>
            </a:r>
          </a:p>
          <a:p>
            <a:pPr marL="285750" indent="-285750">
              <a:buFont typeface="Arial" panose="020B0604020202020204" pitchFamily="34" charset="0"/>
              <a:buChar char="•"/>
            </a:pPr>
            <a:endParaRPr lang="pt-BR" dirty="0">
              <a:latin typeface="Aptos" panose="020B0004020202020204" pitchFamily="34" charset="0"/>
            </a:endParaRPr>
          </a:p>
        </p:txBody>
      </p:sp>
    </p:spTree>
    <p:extLst>
      <p:ext uri="{BB962C8B-B14F-4D97-AF65-F5344CB8AC3E}">
        <p14:creationId xmlns:p14="http://schemas.microsoft.com/office/powerpoint/2010/main" val="31823282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847A2-0544-243C-3F76-46ACB34F5F08}"/>
            </a:ext>
          </a:extLst>
        </p:cNvPr>
        <p:cNvGrpSpPr/>
        <p:nvPr/>
      </p:nvGrpSpPr>
      <p:grpSpPr>
        <a:xfrm>
          <a:off x="0" y="0"/>
          <a:ext cx="0" cy="0"/>
          <a:chOff x="0" y="0"/>
          <a:chExt cx="0" cy="0"/>
        </a:xfrm>
      </p:grpSpPr>
      <p:sp>
        <p:nvSpPr>
          <p:cNvPr id="13" name="Retângulo Arredondado 12">
            <a:extLst>
              <a:ext uri="{FF2B5EF4-FFF2-40B4-BE49-F238E27FC236}">
                <a16:creationId xmlns:a16="http://schemas.microsoft.com/office/drawing/2014/main" id="{937CF319-1E8C-203E-0A99-514B8EC0FC84}"/>
              </a:ext>
            </a:extLst>
          </p:cNvPr>
          <p:cNvSpPr/>
          <p:nvPr/>
        </p:nvSpPr>
        <p:spPr>
          <a:xfrm>
            <a:off x="382606" y="443345"/>
            <a:ext cx="11426788" cy="5569527"/>
          </a:xfrm>
          <a:prstGeom prst="roundRect">
            <a:avLst>
              <a:gd name="adj" fmla="val 8209"/>
            </a:avLst>
          </a:prstGeom>
          <a:blipFill>
            <a:blip r:embed="rId2"/>
            <a:stretch>
              <a:fillRect/>
            </a:stretch>
          </a:blip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12" name="Retângulo 11">
            <a:extLst>
              <a:ext uri="{FF2B5EF4-FFF2-40B4-BE49-F238E27FC236}">
                <a16:creationId xmlns:a16="http://schemas.microsoft.com/office/drawing/2014/main" id="{CA55B0F8-8D69-1B38-38BE-53975FE59903}"/>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7" name="CaixaDeTexto 6">
            <a:extLst>
              <a:ext uri="{FF2B5EF4-FFF2-40B4-BE49-F238E27FC236}">
                <a16:creationId xmlns:a16="http://schemas.microsoft.com/office/drawing/2014/main" id="{E2B99496-5482-C72B-3547-8B98C996DF19}"/>
              </a:ext>
            </a:extLst>
          </p:cNvPr>
          <p:cNvSpPr txBox="1"/>
          <p:nvPr/>
        </p:nvSpPr>
        <p:spPr>
          <a:xfrm>
            <a:off x="592666" y="4094489"/>
            <a:ext cx="9025467" cy="26468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6600" b="1" dirty="0">
                <a:solidFill>
                  <a:schemeClr val="bg1"/>
                </a:solidFill>
                <a:latin typeface="Aptos" panose="020B0004020202020204" pitchFamily="34" charset="0"/>
                <a:ea typeface="Source Sans Pro" panose="020B0503030403020204" pitchFamily="34" charset="0"/>
                <a:cs typeface="Calibri" panose="020F0502020204030204" pitchFamily="34" charset="0"/>
              </a:rPr>
              <a:t> MAPA </a:t>
            </a:r>
            <a:endParaRPr lang="pt-BR" sz="16600" dirty="0">
              <a:solidFill>
                <a:schemeClr val="bg1"/>
              </a:solidFill>
              <a:latin typeface="Aptos" panose="020B0004020202020204" pitchFamily="34" charset="0"/>
            </a:endParaRPr>
          </a:p>
        </p:txBody>
      </p:sp>
      <p:sp>
        <p:nvSpPr>
          <p:cNvPr id="18" name="CaixaDeTexto 17">
            <a:extLst>
              <a:ext uri="{FF2B5EF4-FFF2-40B4-BE49-F238E27FC236}">
                <a16:creationId xmlns:a16="http://schemas.microsoft.com/office/drawing/2014/main" id="{7985C58A-4504-8700-E446-4078AAB573C7}"/>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22" name="Espaço Reservado para Número de Slide 5">
            <a:extLst>
              <a:ext uri="{FF2B5EF4-FFF2-40B4-BE49-F238E27FC236}">
                <a16:creationId xmlns:a16="http://schemas.microsoft.com/office/drawing/2014/main" id="{B88484A7-57B0-DEF2-A4E8-EA3A80360285}"/>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27</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3028367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47806-5AF1-F9A1-26E7-A1011BFF36A9}"/>
            </a:ext>
          </a:extLst>
        </p:cNvPr>
        <p:cNvGrpSpPr/>
        <p:nvPr/>
      </p:nvGrpSpPr>
      <p:grpSpPr>
        <a:xfrm>
          <a:off x="0" y="0"/>
          <a:ext cx="0" cy="0"/>
          <a:chOff x="0" y="0"/>
          <a:chExt cx="0" cy="0"/>
        </a:xfrm>
      </p:grpSpPr>
      <p:sp>
        <p:nvSpPr>
          <p:cNvPr id="12" name="Retângulo 11">
            <a:extLst>
              <a:ext uri="{FF2B5EF4-FFF2-40B4-BE49-F238E27FC236}">
                <a16:creationId xmlns:a16="http://schemas.microsoft.com/office/drawing/2014/main" id="{9947BFC8-A60A-9F39-80B2-67E2869ED8DA}"/>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2" name="CaixaDeTexto 1">
            <a:extLst>
              <a:ext uri="{FF2B5EF4-FFF2-40B4-BE49-F238E27FC236}">
                <a16:creationId xmlns:a16="http://schemas.microsoft.com/office/drawing/2014/main" id="{1E51A3A1-7C2C-B8DF-326E-A48E5FBC4E20}"/>
              </a:ext>
            </a:extLst>
          </p:cNvPr>
          <p:cNvSpPr txBox="1"/>
          <p:nvPr/>
        </p:nvSpPr>
        <p:spPr>
          <a:xfrm>
            <a:off x="952010" y="1026340"/>
            <a:ext cx="5727760"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Aparajita" panose="02020603050405020304" pitchFamily="18" charset="0"/>
              </a:rPr>
              <a:t>Portaria SDA/MAPA nº 1.370, de 29 de setembro de 2025.</a:t>
            </a:r>
          </a:p>
        </p:txBody>
      </p:sp>
      <p:sp>
        <p:nvSpPr>
          <p:cNvPr id="13" name="CaixaDeTexto 12">
            <a:extLst>
              <a:ext uri="{FF2B5EF4-FFF2-40B4-BE49-F238E27FC236}">
                <a16:creationId xmlns:a16="http://schemas.microsoft.com/office/drawing/2014/main" id="{63524B71-739A-B19D-FCB5-7E7C7295E874}"/>
              </a:ext>
            </a:extLst>
          </p:cNvPr>
          <p:cNvSpPr txBox="1"/>
          <p:nvPr/>
        </p:nvSpPr>
        <p:spPr>
          <a:xfrm>
            <a:off x="952008" y="2228438"/>
            <a:ext cx="5895359" cy="3139321"/>
          </a:xfrm>
          <a:prstGeom prst="rect">
            <a:avLst/>
          </a:prstGeom>
          <a:noFill/>
        </p:spPr>
        <p:txBody>
          <a:bodyPr wrap="square">
            <a:spAutoFit/>
          </a:bodyPr>
          <a:lstStyle/>
          <a:p>
            <a:pPr eaLnBrk="0" fontAlgn="base" hangingPunct="0">
              <a:spcBef>
                <a:spcPct val="0"/>
              </a:spcBef>
              <a:spcAft>
                <a:spcPct val="0"/>
              </a:spcAft>
            </a:pPr>
            <a:r>
              <a:rPr lang="pt-BR" sz="1800" dirty="0">
                <a:latin typeface="Aptos" panose="020B0004020202020204" pitchFamily="34" charset="0"/>
                <a:ea typeface="Source Sans Pro" panose="020B0503030403020204" pitchFamily="34" charset="0"/>
              </a:rPr>
              <a:t>A referida portaria submete à consulta pública </a:t>
            </a:r>
            <a:r>
              <a:rPr lang="pt-BR" sz="1800" b="1" dirty="0">
                <a:latin typeface="Aptos" panose="020B0004020202020204" pitchFamily="34" charset="0"/>
                <a:ea typeface="Source Sans Pro" panose="020B0503030403020204" pitchFamily="34" charset="0"/>
              </a:rPr>
              <a:t>a proposta de alteração da Instrução Normativa SDA nº 30, de 9 de agosto de 2017, </a:t>
            </a:r>
            <a:r>
              <a:rPr lang="pt-BR" sz="1800" dirty="0">
                <a:latin typeface="Aptos" panose="020B0004020202020204" pitchFamily="34" charset="0"/>
                <a:ea typeface="Source Sans Pro" panose="020B0503030403020204" pitchFamily="34" charset="0"/>
              </a:rPr>
              <a:t>que estabelece os procedimentos para submissão de proposta, avaliação, validação e implementação de inovações tecnológicas a serem empregadas em qualquer etapa da fabricação de produtos de origem animal em estabelecimentos registrados no Departamento de Inspeção de Produtos de Origem Animal (DIPOA). </a:t>
            </a:r>
            <a:r>
              <a:rPr lang="pt-BR" sz="1800" b="1" dirty="0">
                <a:latin typeface="Aptos" panose="020B0004020202020204" pitchFamily="34" charset="0"/>
                <a:ea typeface="Source Sans Pro" panose="020B0503030403020204" pitchFamily="34" charset="0"/>
              </a:rPr>
              <a:t>Prazo 30 dias</a:t>
            </a:r>
            <a:r>
              <a:rPr lang="pt-BR" sz="1800" dirty="0">
                <a:latin typeface="Aptos" panose="020B0004020202020204" pitchFamily="34" charset="0"/>
                <a:ea typeface="Source Sans Pro" panose="020B0503030403020204" pitchFamily="34" charset="0"/>
              </a:rPr>
              <a:t>.</a:t>
            </a:r>
          </a:p>
          <a:p>
            <a:pPr eaLnBrk="0" fontAlgn="base" hangingPunct="0">
              <a:spcBef>
                <a:spcPct val="0"/>
              </a:spcBef>
              <a:spcAft>
                <a:spcPct val="0"/>
              </a:spcAft>
            </a:pPr>
            <a:endParaRPr lang="pt-BR" dirty="0">
              <a:latin typeface="Aptos" panose="020B0004020202020204" pitchFamily="34" charset="0"/>
              <a:ea typeface="Source Sans Pro" panose="020B0503030403020204" pitchFamily="34" charset="0"/>
            </a:endParaRPr>
          </a:p>
          <a:p>
            <a:pPr eaLnBrk="0" fontAlgn="base" hangingPunct="0">
              <a:spcBef>
                <a:spcPct val="0"/>
              </a:spcBef>
              <a:spcAft>
                <a:spcPct val="0"/>
              </a:spcAft>
            </a:pPr>
            <a:r>
              <a:rPr lang="pt-BR" sz="1800" b="1" dirty="0">
                <a:latin typeface="Aptos" panose="020B0004020202020204" pitchFamily="34" charset="0"/>
                <a:ea typeface="Source Sans Pro" panose="020B0503030403020204" pitchFamily="34" charset="0"/>
              </a:rPr>
              <a:t>Como poderemos atuar? Novos alimentos</a:t>
            </a:r>
            <a:r>
              <a:rPr lang="pt-BR" sz="1800" dirty="0">
                <a:latin typeface="Aptos" panose="020B0004020202020204" pitchFamily="34" charset="0"/>
                <a:ea typeface="Source Sans Pro" panose="020B0503030403020204" pitchFamily="34" charset="0"/>
              </a:rPr>
              <a:t>.</a:t>
            </a:r>
          </a:p>
        </p:txBody>
      </p:sp>
      <p:sp>
        <p:nvSpPr>
          <p:cNvPr id="14" name="CaixaDeTexto 13">
            <a:extLst>
              <a:ext uri="{FF2B5EF4-FFF2-40B4-BE49-F238E27FC236}">
                <a16:creationId xmlns:a16="http://schemas.microsoft.com/office/drawing/2014/main" id="{8AF25433-BE94-D5C6-445B-BFE2B255F5E2}"/>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5" name="Espaço Reservado para Número de Slide 5">
            <a:extLst>
              <a:ext uri="{FF2B5EF4-FFF2-40B4-BE49-F238E27FC236}">
                <a16:creationId xmlns:a16="http://schemas.microsoft.com/office/drawing/2014/main" id="{D3960813-58B6-1DD2-E943-C310EF1A33BA}"/>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28</a:t>
            </a:fld>
            <a:endParaRPr lang="pt-BR" sz="1100" dirty="0">
              <a:solidFill>
                <a:srgbClr val="21B6CB"/>
              </a:solidFill>
              <a:latin typeface="Aptos" panose="020B0004020202020204" pitchFamily="34" charset="0"/>
            </a:endParaRPr>
          </a:p>
        </p:txBody>
      </p:sp>
      <p:sp>
        <p:nvSpPr>
          <p:cNvPr id="19" name="Retângulo Arredondado 18">
            <a:extLst>
              <a:ext uri="{FF2B5EF4-FFF2-40B4-BE49-F238E27FC236}">
                <a16:creationId xmlns:a16="http://schemas.microsoft.com/office/drawing/2014/main" id="{ACE51881-2765-231A-D9AE-406CF0BA67AE}"/>
              </a:ext>
            </a:extLst>
          </p:cNvPr>
          <p:cNvSpPr/>
          <p:nvPr/>
        </p:nvSpPr>
        <p:spPr>
          <a:xfrm>
            <a:off x="7620000" y="443344"/>
            <a:ext cx="4175822" cy="5565570"/>
          </a:xfrm>
          <a:prstGeom prst="roundRect">
            <a:avLst>
              <a:gd name="adj" fmla="val 8325"/>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1766986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E1F49-A611-C16F-A67F-8D2904D4E1CD}"/>
            </a:ext>
          </a:extLst>
        </p:cNvPr>
        <p:cNvGrpSpPr/>
        <p:nvPr/>
      </p:nvGrpSpPr>
      <p:grpSpPr>
        <a:xfrm>
          <a:off x="0" y="0"/>
          <a:ext cx="0" cy="0"/>
          <a:chOff x="0" y="0"/>
          <a:chExt cx="0" cy="0"/>
        </a:xfrm>
      </p:grpSpPr>
      <p:sp>
        <p:nvSpPr>
          <p:cNvPr id="16" name="Retângulo Arredondado 15">
            <a:extLst>
              <a:ext uri="{FF2B5EF4-FFF2-40B4-BE49-F238E27FC236}">
                <a16:creationId xmlns:a16="http://schemas.microsoft.com/office/drawing/2014/main" id="{4EF21FC8-0134-8ADA-8511-52B7B68BA2A2}"/>
              </a:ext>
            </a:extLst>
          </p:cNvPr>
          <p:cNvSpPr/>
          <p:nvPr/>
        </p:nvSpPr>
        <p:spPr>
          <a:xfrm>
            <a:off x="-822959" y="3976217"/>
            <a:ext cx="10002129" cy="1598924"/>
          </a:xfrm>
          <a:prstGeom prst="roundRect">
            <a:avLst>
              <a:gd name="adj" fmla="val 12647"/>
            </a:avLst>
          </a:prstGeom>
          <a:solidFill>
            <a:srgbClr val="21B6C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12" name="Retângulo 11">
            <a:extLst>
              <a:ext uri="{FF2B5EF4-FFF2-40B4-BE49-F238E27FC236}">
                <a16:creationId xmlns:a16="http://schemas.microsoft.com/office/drawing/2014/main" id="{F2504D16-CAE5-C894-8998-1407D5134236}"/>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1" name="Retângulo 10">
            <a:extLst>
              <a:ext uri="{FF2B5EF4-FFF2-40B4-BE49-F238E27FC236}">
                <a16:creationId xmlns:a16="http://schemas.microsoft.com/office/drawing/2014/main" id="{E74ABEF8-B43B-494D-BB36-A897168721E9}"/>
              </a:ext>
            </a:extLst>
          </p:cNvPr>
          <p:cNvSpPr/>
          <p:nvPr/>
        </p:nvSpPr>
        <p:spPr>
          <a:xfrm>
            <a:off x="952010" y="1736725"/>
            <a:ext cx="6320987" cy="2031325"/>
          </a:xfrm>
          <a:prstGeom prst="rect">
            <a:avLst/>
          </a:prstGeom>
        </p:spPr>
        <p:txBody>
          <a:bodyPr wrap="square">
            <a:spAutoFit/>
          </a:bodyPr>
          <a:lstStyle/>
          <a:p>
            <a:r>
              <a:rPr lang="pt-BR" dirty="0">
                <a:latin typeface="Aptos" panose="020B0004020202020204" pitchFamily="34" charset="0"/>
              </a:rPr>
              <a:t>Foi publicada no Diário Oficial da União (DOU), a Portaria SDA/MAPA nº 1.628, de 15 de maio de 2026, que </a:t>
            </a:r>
            <a:r>
              <a:rPr lang="pt-BR" b="1" dirty="0">
                <a:latin typeface="Aptos" panose="020B0004020202020204" pitchFamily="34" charset="0"/>
              </a:rPr>
              <a:t>prorroga até 1º de junho de 2027, o prazo para adequação às condições previstas na Portaria SDA/MAPA nº 1.174/2024</a:t>
            </a:r>
            <a:r>
              <a:rPr lang="pt-BR" dirty="0">
                <a:latin typeface="Aptos" panose="020B0004020202020204" pitchFamily="34" charset="0"/>
              </a:rPr>
              <a:t>, a qual aprovou o Regulamento Técnico de Identidade e Qualidade de bebida láctea. Assim, esta passa a vigorar com a seguinte alteração:</a:t>
            </a:r>
          </a:p>
        </p:txBody>
      </p:sp>
      <p:sp>
        <p:nvSpPr>
          <p:cNvPr id="15" name="CaixaDeTexto 14">
            <a:extLst>
              <a:ext uri="{FF2B5EF4-FFF2-40B4-BE49-F238E27FC236}">
                <a16:creationId xmlns:a16="http://schemas.microsoft.com/office/drawing/2014/main" id="{BD9F2F54-5D58-A484-87EA-7E40A545C7F1}"/>
              </a:ext>
            </a:extLst>
          </p:cNvPr>
          <p:cNvSpPr txBox="1"/>
          <p:nvPr/>
        </p:nvSpPr>
        <p:spPr>
          <a:xfrm>
            <a:off x="952010" y="1026340"/>
            <a:ext cx="10921122"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Calibri" panose="020F0502020204030204" pitchFamily="34" charset="0"/>
              </a:rPr>
              <a:t>Prorrogação de prazo para RTIQ de Bebida Láctea</a:t>
            </a:r>
          </a:p>
        </p:txBody>
      </p:sp>
      <p:sp>
        <p:nvSpPr>
          <p:cNvPr id="17" name="Retângulo Arredondado 16">
            <a:extLst>
              <a:ext uri="{FF2B5EF4-FFF2-40B4-BE49-F238E27FC236}">
                <a16:creationId xmlns:a16="http://schemas.microsoft.com/office/drawing/2014/main" id="{28EF0E2C-A22E-FCBB-4A4B-3730FFF6C1AF}"/>
              </a:ext>
            </a:extLst>
          </p:cNvPr>
          <p:cNvSpPr/>
          <p:nvPr/>
        </p:nvSpPr>
        <p:spPr>
          <a:xfrm>
            <a:off x="8013895" y="1904220"/>
            <a:ext cx="3363748" cy="3363748"/>
          </a:xfrm>
          <a:prstGeom prst="roundRect">
            <a:avLst>
              <a:gd name="adj" fmla="val 9284"/>
            </a:avLst>
          </a:prstGeom>
          <a:blipFill>
            <a:blip r:embed="rId2"/>
            <a:stretch>
              <a:fillRect/>
            </a:stretch>
          </a:blip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21" name="CaixaDeTexto 20">
            <a:extLst>
              <a:ext uri="{FF2B5EF4-FFF2-40B4-BE49-F238E27FC236}">
                <a16:creationId xmlns:a16="http://schemas.microsoft.com/office/drawing/2014/main" id="{B59DB82C-651A-1410-DB73-EFF35A699F29}"/>
              </a:ext>
            </a:extLst>
          </p:cNvPr>
          <p:cNvSpPr txBox="1"/>
          <p:nvPr/>
        </p:nvSpPr>
        <p:spPr>
          <a:xfrm>
            <a:off x="952010" y="4299946"/>
            <a:ext cx="6527408" cy="923330"/>
          </a:xfrm>
          <a:prstGeom prst="rect">
            <a:avLst/>
          </a:prstGeom>
          <a:noFill/>
        </p:spPr>
        <p:txBody>
          <a:bodyPr wrap="square">
            <a:spAutoFit/>
          </a:bodyPr>
          <a:lstStyle/>
          <a:p>
            <a:r>
              <a:rPr lang="pt-BR" i="1" dirty="0">
                <a:latin typeface="Aptos" panose="020B0004020202020204" pitchFamily="34" charset="0"/>
              </a:rPr>
              <a:t>“Art. 18 Os estabelecimentos registrados no Ministério da Agricultura e Pecuária terão até o dia 1º de junho de 2027, para adequarem-se às condições previstas.</a:t>
            </a:r>
          </a:p>
        </p:txBody>
      </p:sp>
      <p:sp>
        <p:nvSpPr>
          <p:cNvPr id="22" name="CaixaDeTexto 21">
            <a:extLst>
              <a:ext uri="{FF2B5EF4-FFF2-40B4-BE49-F238E27FC236}">
                <a16:creationId xmlns:a16="http://schemas.microsoft.com/office/drawing/2014/main" id="{C9EF776B-F5D8-1F21-8081-0BF436F55118}"/>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23" name="Espaço Reservado para Número de Slide 5">
            <a:extLst>
              <a:ext uri="{FF2B5EF4-FFF2-40B4-BE49-F238E27FC236}">
                <a16:creationId xmlns:a16="http://schemas.microsoft.com/office/drawing/2014/main" id="{68EA7D05-F69A-8FE5-5570-51B3C4B30352}"/>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29</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2467551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5B2ED-EF08-9F74-5997-935AD8C5B035}"/>
            </a:ext>
          </a:extLst>
        </p:cNvPr>
        <p:cNvGrpSpPr/>
        <p:nvPr/>
      </p:nvGrpSpPr>
      <p:grpSpPr>
        <a:xfrm>
          <a:off x="0" y="0"/>
          <a:ext cx="0" cy="0"/>
          <a:chOff x="0" y="0"/>
          <a:chExt cx="0" cy="0"/>
        </a:xfrm>
      </p:grpSpPr>
      <p:sp>
        <p:nvSpPr>
          <p:cNvPr id="12" name="Retângulo 11">
            <a:extLst>
              <a:ext uri="{FF2B5EF4-FFF2-40B4-BE49-F238E27FC236}">
                <a16:creationId xmlns:a16="http://schemas.microsoft.com/office/drawing/2014/main" id="{9B43D94A-5B70-A185-D695-39BDEAF1651E}"/>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7" name="CaixaDeTexto 16">
            <a:extLst>
              <a:ext uri="{FF2B5EF4-FFF2-40B4-BE49-F238E27FC236}">
                <a16:creationId xmlns:a16="http://schemas.microsoft.com/office/drawing/2014/main" id="{28B187DD-9F39-86F4-0CE9-8E33E26BFD08}"/>
              </a:ext>
            </a:extLst>
          </p:cNvPr>
          <p:cNvSpPr txBox="1"/>
          <p:nvPr/>
        </p:nvSpPr>
        <p:spPr>
          <a:xfrm>
            <a:off x="952010" y="1750647"/>
            <a:ext cx="9316252" cy="923330"/>
          </a:xfrm>
          <a:prstGeom prst="rect">
            <a:avLst/>
          </a:prstGeom>
          <a:noFill/>
        </p:spPr>
        <p:txBody>
          <a:bodyPr wrap="square" rtlCol="0">
            <a:spAutoFit/>
          </a:bodyPr>
          <a:lstStyle/>
          <a:p>
            <a:r>
              <a:rPr lang="pt-BR" b="1" dirty="0">
                <a:latin typeface="Aptos" panose="020B0004020202020204" pitchFamily="34" charset="0"/>
              </a:rPr>
              <a:t>A AR 2026–2027 estrutura-se em diferentes agendas temáticas, com predominância de temas sob responsabilidade da GGALI, refletindo a complexidade e a abrangência da regulação de alimentos.</a:t>
            </a:r>
          </a:p>
        </p:txBody>
      </p:sp>
      <p:sp>
        <p:nvSpPr>
          <p:cNvPr id="14" name="CaixaDeTexto 13">
            <a:extLst>
              <a:ext uri="{FF2B5EF4-FFF2-40B4-BE49-F238E27FC236}">
                <a16:creationId xmlns:a16="http://schemas.microsoft.com/office/drawing/2014/main" id="{B903C867-A74A-B0DC-D656-3B82C5928BDD}"/>
              </a:ext>
            </a:extLst>
          </p:cNvPr>
          <p:cNvSpPr txBox="1"/>
          <p:nvPr/>
        </p:nvSpPr>
        <p:spPr>
          <a:xfrm>
            <a:off x="1848294" y="2799931"/>
            <a:ext cx="5032191" cy="24006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b="1" dirty="0">
                <a:solidFill>
                  <a:srgbClr val="1F2B54"/>
                </a:solidFill>
                <a:latin typeface="Aptos" panose="020B0004020202020204" pitchFamily="34" charset="0"/>
              </a:rPr>
              <a:t>PADRÕES DE IDENTIDADE E QUALIDADE (PIQ)</a:t>
            </a:r>
            <a:endParaRPr lang="pt-BR" dirty="0">
              <a:solidFill>
                <a:srgbClr val="1F2B54"/>
              </a:solidFill>
              <a:latin typeface="Aptos" panose="020B0004020202020204" pitchFamily="34" charset="0"/>
            </a:endParaRPr>
          </a:p>
          <a:p>
            <a:pPr lvl="0"/>
            <a:r>
              <a:rPr lang="pt-BR" b="1" dirty="0">
                <a:solidFill>
                  <a:srgbClr val="1F2B54"/>
                </a:solidFill>
                <a:latin typeface="Aptos" panose="020B0004020202020204" pitchFamily="34" charset="0"/>
              </a:rPr>
              <a:t>ALIMENTOS PARA FINS MÉDICOS (TAP 64/2025</a:t>
            </a:r>
            <a:endParaRPr lang="pt-BR" dirty="0">
              <a:solidFill>
                <a:srgbClr val="1F2B54"/>
              </a:solidFill>
              <a:latin typeface="Aptos" panose="020B0004020202020204" pitchFamily="34" charset="0"/>
            </a:endParaRPr>
          </a:p>
          <a:p>
            <a:pPr lvl="0"/>
            <a:r>
              <a:rPr lang="pt-BR" dirty="0">
                <a:solidFill>
                  <a:srgbClr val="1F2B54"/>
                </a:solidFill>
                <a:latin typeface="Aptos" panose="020B0004020202020204" pitchFamily="34" charset="0"/>
              </a:rPr>
              <a:t> </a:t>
            </a:r>
          </a:p>
          <a:p>
            <a:pPr lvl="0"/>
            <a:r>
              <a:rPr lang="pt-BR" sz="1600" dirty="0">
                <a:latin typeface="Aptos" panose="020B0004020202020204" pitchFamily="34" charset="0"/>
              </a:rPr>
              <a:t>AIR prevista para o 4º trimestre de 2026, consulta pública (CP) e deliberação final no 4º trimestre de 2027. Já há oficinas internas em andamento para subsidiar a AIR. </a:t>
            </a:r>
          </a:p>
          <a:p>
            <a:pPr marL="285750" lvl="0" indent="-285750">
              <a:buFont typeface="Arial" panose="020B0604020202020204" pitchFamily="34" charset="0"/>
              <a:buChar char="•"/>
            </a:pPr>
            <a:r>
              <a:rPr lang="pt-BR" sz="1600" dirty="0">
                <a:latin typeface="Aptos" panose="020B0004020202020204" pitchFamily="34" charset="0"/>
              </a:rPr>
              <a:t>Foi realizado Diálogo Setorial e aguarda-se a publicação da consulta pública.</a:t>
            </a:r>
          </a:p>
        </p:txBody>
      </p:sp>
      <p:sp>
        <p:nvSpPr>
          <p:cNvPr id="16" name="CaixaDeTexto 15">
            <a:extLst>
              <a:ext uri="{FF2B5EF4-FFF2-40B4-BE49-F238E27FC236}">
                <a16:creationId xmlns:a16="http://schemas.microsoft.com/office/drawing/2014/main" id="{39F2CC5D-37A7-9DF8-9312-3ED4683D4DB4}"/>
              </a:ext>
            </a:extLst>
          </p:cNvPr>
          <p:cNvSpPr txBox="1"/>
          <p:nvPr/>
        </p:nvSpPr>
        <p:spPr>
          <a:xfrm>
            <a:off x="7170821" y="2799931"/>
            <a:ext cx="4149686" cy="30777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lang="pt-BR" b="1" dirty="0">
                <a:solidFill>
                  <a:srgbClr val="1F2B54"/>
                </a:solidFill>
                <a:latin typeface="Aptos" panose="020B0004020202020204" pitchFamily="34" charset="0"/>
              </a:rPr>
              <a:t>Alimentos </a:t>
            </a:r>
            <a:r>
              <a:rPr lang="pt-BR" b="1" dirty="0" err="1">
                <a:solidFill>
                  <a:srgbClr val="1F2B54"/>
                </a:solidFill>
                <a:latin typeface="Aptos" panose="020B0004020202020204" pitchFamily="34" charset="0"/>
              </a:rPr>
              <a:t>plant-based</a:t>
            </a:r>
            <a:r>
              <a:rPr lang="pt-BR" b="1" dirty="0">
                <a:solidFill>
                  <a:srgbClr val="1F2B54"/>
                </a:solidFill>
                <a:latin typeface="Aptos" panose="020B0004020202020204" pitchFamily="34" charset="0"/>
              </a:rPr>
              <a:t> (TAP 15/2025)</a:t>
            </a:r>
            <a:r>
              <a:rPr lang="pt-BR" dirty="0">
                <a:solidFill>
                  <a:srgbClr val="1F2B54"/>
                </a:solidFill>
                <a:latin typeface="Aptos" panose="020B0004020202020204" pitchFamily="34" charset="0"/>
              </a:rPr>
              <a:t>: </a:t>
            </a:r>
          </a:p>
          <a:p>
            <a:pPr lvl="0"/>
            <a:r>
              <a:rPr lang="pt-BR" sz="1600" dirty="0">
                <a:latin typeface="Aptos" panose="020B0004020202020204" pitchFamily="34" charset="0"/>
              </a:rPr>
              <a:t>AIR no 4º trimestre de 2026 e etapas seguintes em 2027. O ambiente regulatório é considerado complexo, embora os insumos já tenham sido coletados.</a:t>
            </a:r>
          </a:p>
          <a:p>
            <a:pPr marL="342900" indent="-342900">
              <a:buFont typeface="Arial" panose="020B0604020202020204" pitchFamily="34" charset="0"/>
              <a:buChar char="•"/>
            </a:pPr>
            <a:r>
              <a:rPr lang="pt-BR" sz="1600" b="1" dirty="0">
                <a:latin typeface="Aptos" panose="020B0004020202020204" pitchFamily="34" charset="0"/>
                <a:ea typeface="Source Sans Pro" panose="020B0503030403020204" pitchFamily="34" charset="0"/>
              </a:rPr>
              <a:t>Embora este assunto já tenha sido tratado num Dialogo Setorial houve um posicionamento da Anvisa contrário a uma consulta do MAPA sobre o tema e até hoje não foi publicada a consulta do MAPA. </a:t>
            </a:r>
          </a:p>
          <a:p>
            <a:endParaRPr lang="pt-BR" sz="1600" b="1" dirty="0">
              <a:highlight>
                <a:srgbClr val="FFFF00"/>
              </a:highlight>
              <a:latin typeface="Aptos" panose="020B0004020202020204" pitchFamily="34" charset="0"/>
            </a:endParaRPr>
          </a:p>
        </p:txBody>
      </p:sp>
      <p:sp>
        <p:nvSpPr>
          <p:cNvPr id="19" name="CaixaDeTexto 18">
            <a:extLst>
              <a:ext uri="{FF2B5EF4-FFF2-40B4-BE49-F238E27FC236}">
                <a16:creationId xmlns:a16="http://schemas.microsoft.com/office/drawing/2014/main" id="{8B5A9578-8B4F-7C92-390C-7A89EC9E07EB}"/>
              </a:ext>
            </a:extLst>
          </p:cNvPr>
          <p:cNvSpPr txBox="1"/>
          <p:nvPr/>
        </p:nvSpPr>
        <p:spPr>
          <a:xfrm>
            <a:off x="742950" y="2629622"/>
            <a:ext cx="110534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pt-BR" sz="6000" b="1" dirty="0">
                <a:solidFill>
                  <a:srgbClr val="3A8DEF"/>
                </a:solidFill>
                <a:latin typeface="Aptos" panose="020B0004020202020204" pitchFamily="34" charset="0"/>
              </a:rPr>
              <a:t>1</a:t>
            </a:r>
            <a:endParaRPr lang="pt-BR" sz="6000" dirty="0">
              <a:solidFill>
                <a:srgbClr val="3A8DEF"/>
              </a:solidFill>
            </a:endParaRPr>
          </a:p>
        </p:txBody>
      </p:sp>
      <p:sp>
        <p:nvSpPr>
          <p:cNvPr id="20" name="Google Shape;498;p29">
            <a:extLst>
              <a:ext uri="{FF2B5EF4-FFF2-40B4-BE49-F238E27FC236}">
                <a16:creationId xmlns:a16="http://schemas.microsoft.com/office/drawing/2014/main" id="{1B96D3DB-8498-BA1D-AD2C-260A9E841665}"/>
              </a:ext>
            </a:extLst>
          </p:cNvPr>
          <p:cNvSpPr/>
          <p:nvPr/>
        </p:nvSpPr>
        <p:spPr>
          <a:xfrm rot="5400000">
            <a:off x="7560231" y="1163051"/>
            <a:ext cx="5416063" cy="3147806"/>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CaixaDeTexto 20">
            <a:extLst>
              <a:ext uri="{FF2B5EF4-FFF2-40B4-BE49-F238E27FC236}">
                <a16:creationId xmlns:a16="http://schemas.microsoft.com/office/drawing/2014/main" id="{1B8BBD28-D1C8-5A6F-D8D3-70C4A8E8AC8B}"/>
              </a:ext>
            </a:extLst>
          </p:cNvPr>
          <p:cNvSpPr txBox="1"/>
          <p:nvPr/>
        </p:nvSpPr>
        <p:spPr>
          <a:xfrm>
            <a:off x="952010" y="1026340"/>
            <a:ext cx="7801848"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000" b="1" dirty="0">
                <a:solidFill>
                  <a:srgbClr val="21B6CB"/>
                </a:solidFill>
                <a:latin typeface="Aptos" panose="020B0004020202020204" pitchFamily="34" charset="0"/>
                <a:ea typeface="Source Sans Pro" panose="020B0503030403020204" pitchFamily="34" charset="0"/>
                <a:cs typeface="Arial" panose="020B0604020202020204" pitchFamily="34" charset="0"/>
              </a:rPr>
              <a:t>Agenda Regulatória Anvisa 2026-2027</a:t>
            </a:r>
          </a:p>
        </p:txBody>
      </p:sp>
      <p:sp>
        <p:nvSpPr>
          <p:cNvPr id="22" name="CaixaDeTexto 21">
            <a:extLst>
              <a:ext uri="{FF2B5EF4-FFF2-40B4-BE49-F238E27FC236}">
                <a16:creationId xmlns:a16="http://schemas.microsoft.com/office/drawing/2014/main" id="{1B03090E-6FA1-8FC8-ACAF-D784D64E6E65}"/>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23" name="Espaço Reservado para Número de Slide 5">
            <a:extLst>
              <a:ext uri="{FF2B5EF4-FFF2-40B4-BE49-F238E27FC236}">
                <a16:creationId xmlns:a16="http://schemas.microsoft.com/office/drawing/2014/main" id="{BECE948F-D76A-8067-D5DF-A09C38A925C9}"/>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3</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28274193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9FB9D-B136-B585-66B3-939A3F1DB7DE}"/>
            </a:ext>
          </a:extLst>
        </p:cNvPr>
        <p:cNvGrpSpPr/>
        <p:nvPr/>
      </p:nvGrpSpPr>
      <p:grpSpPr>
        <a:xfrm>
          <a:off x="0" y="0"/>
          <a:ext cx="0" cy="0"/>
          <a:chOff x="0" y="0"/>
          <a:chExt cx="0" cy="0"/>
        </a:xfrm>
      </p:grpSpPr>
      <p:sp>
        <p:nvSpPr>
          <p:cNvPr id="15" name="Google Shape;1110;p53">
            <a:extLst>
              <a:ext uri="{FF2B5EF4-FFF2-40B4-BE49-F238E27FC236}">
                <a16:creationId xmlns:a16="http://schemas.microsoft.com/office/drawing/2014/main" id="{6475658C-028C-2BEA-7E19-048B114738B1}"/>
              </a:ext>
            </a:extLst>
          </p:cNvPr>
          <p:cNvSpPr/>
          <p:nvPr/>
        </p:nvSpPr>
        <p:spPr>
          <a:xfrm rot="13213957">
            <a:off x="7058533" y="-2485848"/>
            <a:ext cx="7358962" cy="5675848"/>
          </a:xfrm>
          <a:custGeom>
            <a:avLst/>
            <a:gdLst/>
            <a:ahLst/>
            <a:cxnLst/>
            <a:rect l="l" t="t" r="r" b="b"/>
            <a:pathLst>
              <a:path w="27805" h="15479" extrusionOk="0">
                <a:moveTo>
                  <a:pt x="7126" y="1"/>
                </a:moveTo>
                <a:cubicBezTo>
                  <a:pt x="5779" y="1"/>
                  <a:pt x="4507" y="474"/>
                  <a:pt x="3629" y="990"/>
                </a:cubicBezTo>
                <a:cubicBezTo>
                  <a:pt x="2736" y="1508"/>
                  <a:pt x="1116" y="2793"/>
                  <a:pt x="781" y="3945"/>
                </a:cubicBezTo>
                <a:cubicBezTo>
                  <a:pt x="0" y="6770"/>
                  <a:pt x="4928" y="6382"/>
                  <a:pt x="2884" y="9971"/>
                </a:cubicBezTo>
                <a:cubicBezTo>
                  <a:pt x="857" y="13560"/>
                  <a:pt x="9021" y="15363"/>
                  <a:pt x="12780" y="15475"/>
                </a:cubicBezTo>
                <a:cubicBezTo>
                  <a:pt x="12886" y="15477"/>
                  <a:pt x="12994" y="15479"/>
                  <a:pt x="13104" y="15479"/>
                </a:cubicBezTo>
                <a:cubicBezTo>
                  <a:pt x="16559" y="15479"/>
                  <a:pt x="21317" y="14041"/>
                  <a:pt x="24367" y="11069"/>
                </a:cubicBezTo>
                <a:cubicBezTo>
                  <a:pt x="27804" y="7721"/>
                  <a:pt x="24680" y="2195"/>
                  <a:pt x="21443" y="1173"/>
                </a:cubicBezTo>
                <a:cubicBezTo>
                  <a:pt x="21020" y="1038"/>
                  <a:pt x="20623" y="985"/>
                  <a:pt x="20234" y="985"/>
                </a:cubicBezTo>
                <a:cubicBezTo>
                  <a:pt x="18736" y="985"/>
                  <a:pt x="17357" y="1777"/>
                  <a:pt x="15028" y="1777"/>
                </a:cubicBezTo>
                <a:cubicBezTo>
                  <a:pt x="13532" y="1777"/>
                  <a:pt x="11643" y="1449"/>
                  <a:pt x="9079" y="374"/>
                </a:cubicBezTo>
                <a:cubicBezTo>
                  <a:pt x="8434" y="109"/>
                  <a:pt x="7772" y="1"/>
                  <a:pt x="7126" y="1"/>
                </a:cubicBezTo>
                <a:close/>
              </a:path>
            </a:pathLst>
          </a:custGeom>
          <a:solidFill>
            <a:srgbClr val="21B6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1B6CB"/>
              </a:solidFill>
            </a:endParaRPr>
          </a:p>
        </p:txBody>
      </p:sp>
      <p:sp>
        <p:nvSpPr>
          <p:cNvPr id="12" name="Retângulo 11">
            <a:extLst>
              <a:ext uri="{FF2B5EF4-FFF2-40B4-BE49-F238E27FC236}">
                <a16:creationId xmlns:a16="http://schemas.microsoft.com/office/drawing/2014/main" id="{E8D0E020-85F3-2D15-55FD-45EB64D4B175}"/>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3" name="CaixaDeTexto 12">
            <a:extLst>
              <a:ext uri="{FF2B5EF4-FFF2-40B4-BE49-F238E27FC236}">
                <a16:creationId xmlns:a16="http://schemas.microsoft.com/office/drawing/2014/main" id="{6D15A252-EBA1-AF9A-246B-06332B60B133}"/>
              </a:ext>
            </a:extLst>
          </p:cNvPr>
          <p:cNvSpPr txBox="1"/>
          <p:nvPr/>
        </p:nvSpPr>
        <p:spPr>
          <a:xfrm>
            <a:off x="952010" y="2161338"/>
            <a:ext cx="6574205" cy="3785652"/>
          </a:xfrm>
          <a:prstGeom prst="rect">
            <a:avLst/>
          </a:prstGeom>
          <a:noFill/>
        </p:spPr>
        <p:txBody>
          <a:bodyPr wrap="square" rtlCol="0">
            <a:spAutoFit/>
          </a:bodyPr>
          <a:lstStyle/>
          <a:p>
            <a:r>
              <a:rPr lang="pt-BR" sz="1600" dirty="0">
                <a:latin typeface="Aptos" panose="020B0004020202020204" pitchFamily="34" charset="0"/>
              </a:rPr>
              <a:t>A Divisão de Normas e Relações Institucionais – DINRI/CGPE esclareceu que, durante a consulta pública da proposta de revisão do RTIQ de composto lácteo (Portaria SDA/ MAPA n° 1.414, de 03/10/2025) e da proposta de revisão do RTIQ de bebida láctea (Portaria SDA/ MAPA n° 1.469, de 21/11/2025), foram recebidas sugestões para inclusão da gordura vegetal entre os ingredientes de origem não láctea permitidos para estes produtos, a exemplo do que hoje é permitido para o óleo vegetal. O óleo vegetal é permitido, conforme Regulamento Técnico de Identidade e Qualidade (RTIQ) de composto lácteo (Portaria SDA/ MAPA nº 1.170/2024) e RTIQ de bebida láctea (Portaria SDA/MAPA nº 1.174/2024), apenas para fins de enriquecimento do produto ou de informação nutricional complementar. Durante a avaliação do tema junto à ANVISA, foi constatada a necessidade de ajuste do RTIQ em relação ao uso do óleo vegetal, de forma a atender a legislação vigente da ANVISA sobre enriquecimento.</a:t>
            </a:r>
            <a:endParaRPr lang="pt-BR" sz="2400" dirty="0">
              <a:solidFill>
                <a:srgbClr val="0070C0"/>
              </a:solidFill>
              <a:latin typeface="Aptos" panose="020B0004020202020204" pitchFamily="34" charset="0"/>
              <a:cs typeface="Arial" panose="020B0604020202020204" pitchFamily="34" charset="0"/>
            </a:endParaRPr>
          </a:p>
        </p:txBody>
      </p:sp>
      <p:sp>
        <p:nvSpPr>
          <p:cNvPr id="2" name="Retângulo Arredondado 1">
            <a:extLst>
              <a:ext uri="{FF2B5EF4-FFF2-40B4-BE49-F238E27FC236}">
                <a16:creationId xmlns:a16="http://schemas.microsoft.com/office/drawing/2014/main" id="{CA3528E4-CE84-6FD0-A10F-802FECE94A3B}"/>
              </a:ext>
            </a:extLst>
          </p:cNvPr>
          <p:cNvSpPr/>
          <p:nvPr/>
        </p:nvSpPr>
        <p:spPr>
          <a:xfrm>
            <a:off x="8013895" y="1904220"/>
            <a:ext cx="3363748" cy="3363748"/>
          </a:xfrm>
          <a:prstGeom prst="roundRect">
            <a:avLst>
              <a:gd name="adj" fmla="val 9284"/>
            </a:avLst>
          </a:prstGeom>
          <a:blipFill>
            <a:blip r:embed="rId2"/>
            <a:stretch>
              <a:fillRect/>
            </a:stretch>
          </a:blip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11" name="CaixaDeTexto 10">
            <a:extLst>
              <a:ext uri="{FF2B5EF4-FFF2-40B4-BE49-F238E27FC236}">
                <a16:creationId xmlns:a16="http://schemas.microsoft.com/office/drawing/2014/main" id="{6BA42490-AEDA-8CFA-9CA5-472B1392AD09}"/>
              </a:ext>
            </a:extLst>
          </p:cNvPr>
          <p:cNvSpPr txBox="1"/>
          <p:nvPr/>
        </p:nvSpPr>
        <p:spPr>
          <a:xfrm>
            <a:off x="952010" y="1026340"/>
            <a:ext cx="7801848" cy="1938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Calibri" panose="020F0502020204030204" pitchFamily="34" charset="0"/>
              </a:rPr>
              <a:t>Composto Lácteo</a:t>
            </a:r>
          </a:p>
          <a:p>
            <a:r>
              <a:rPr lang="pt-BR" sz="2400" b="1" dirty="0">
                <a:solidFill>
                  <a:srgbClr val="0B3977"/>
                </a:solidFill>
                <a:latin typeface="Aptos" panose="020B0004020202020204" pitchFamily="34" charset="0"/>
                <a:ea typeface="Source Sans Pro" panose="020B0503030403020204" pitchFamily="34" charset="0"/>
                <a:cs typeface="Calibri" panose="020F0502020204030204" pitchFamily="34" charset="0"/>
              </a:rPr>
              <a:t>Reunião MAPA/ANVISA em 27/05/26</a:t>
            </a:r>
          </a:p>
          <a:p>
            <a:endParaRPr lang="pt-BR" sz="3200" b="1" dirty="0">
              <a:solidFill>
                <a:srgbClr val="0B3977"/>
              </a:solidFill>
              <a:latin typeface="Aptos" panose="020B0004020202020204" pitchFamily="34" charset="0"/>
              <a:ea typeface="Source Sans Pro" panose="020B0503030403020204" pitchFamily="34" charset="0"/>
              <a:cs typeface="Calibri" panose="020F0502020204030204" pitchFamily="34" charset="0"/>
            </a:endParaRPr>
          </a:p>
          <a:p>
            <a:endParaRPr lang="pt-BR" sz="3200" b="1" dirty="0">
              <a:solidFill>
                <a:srgbClr val="0B3977"/>
              </a:solidFill>
              <a:latin typeface="Aptos" panose="020B0004020202020204" pitchFamily="34" charset="0"/>
              <a:ea typeface="Source Sans Pro" panose="020B0503030403020204" pitchFamily="34" charset="0"/>
              <a:cs typeface="Calibri" panose="020F0502020204030204" pitchFamily="34" charset="0"/>
            </a:endParaRPr>
          </a:p>
        </p:txBody>
      </p:sp>
      <p:sp>
        <p:nvSpPr>
          <p:cNvPr id="16" name="CaixaDeTexto 15">
            <a:extLst>
              <a:ext uri="{FF2B5EF4-FFF2-40B4-BE49-F238E27FC236}">
                <a16:creationId xmlns:a16="http://schemas.microsoft.com/office/drawing/2014/main" id="{EBEAC061-BA9C-8BFF-64F2-2E6D423444E1}"/>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7" name="Espaço Reservado para Número de Slide 5">
            <a:extLst>
              <a:ext uri="{FF2B5EF4-FFF2-40B4-BE49-F238E27FC236}">
                <a16:creationId xmlns:a16="http://schemas.microsoft.com/office/drawing/2014/main" id="{257F348F-DA64-E081-1246-5A7D8B1ED3AB}"/>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30</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17223178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21B6CB"/>
        </a:solidFill>
        <a:effectLst/>
      </p:bgPr>
    </p:bg>
    <p:spTree>
      <p:nvGrpSpPr>
        <p:cNvPr id="1" name="">
          <a:extLst>
            <a:ext uri="{FF2B5EF4-FFF2-40B4-BE49-F238E27FC236}">
              <a16:creationId xmlns:a16="http://schemas.microsoft.com/office/drawing/2014/main" id="{ECF23DBD-BDC8-2252-7CDD-96914457E215}"/>
            </a:ext>
          </a:extLst>
        </p:cNvPr>
        <p:cNvGrpSpPr/>
        <p:nvPr/>
      </p:nvGrpSpPr>
      <p:grpSpPr>
        <a:xfrm>
          <a:off x="0" y="0"/>
          <a:ext cx="0" cy="0"/>
          <a:chOff x="0" y="0"/>
          <a:chExt cx="0" cy="0"/>
        </a:xfrm>
      </p:grpSpPr>
      <p:sp>
        <p:nvSpPr>
          <p:cNvPr id="23" name="Retângulo Arredondado 22">
            <a:extLst>
              <a:ext uri="{FF2B5EF4-FFF2-40B4-BE49-F238E27FC236}">
                <a16:creationId xmlns:a16="http://schemas.microsoft.com/office/drawing/2014/main" id="{60D55C70-CD46-1471-6231-3329D09C60BD}"/>
              </a:ext>
            </a:extLst>
          </p:cNvPr>
          <p:cNvSpPr/>
          <p:nvPr/>
        </p:nvSpPr>
        <p:spPr>
          <a:xfrm>
            <a:off x="6096000" y="2554143"/>
            <a:ext cx="6096000" cy="4303857"/>
          </a:xfrm>
          <a:prstGeom prst="roundRect">
            <a:avLst>
              <a:gd name="adj" fmla="val 12647"/>
            </a:avLst>
          </a:prstGeom>
          <a:solidFill>
            <a:srgbClr val="21B6C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17" name="CaixaDeTexto 16">
            <a:extLst>
              <a:ext uri="{FF2B5EF4-FFF2-40B4-BE49-F238E27FC236}">
                <a16:creationId xmlns:a16="http://schemas.microsoft.com/office/drawing/2014/main" id="{D704069D-A159-DDE8-A90D-C307A2144010}"/>
              </a:ext>
            </a:extLst>
          </p:cNvPr>
          <p:cNvSpPr txBox="1"/>
          <p:nvPr/>
        </p:nvSpPr>
        <p:spPr>
          <a:xfrm>
            <a:off x="952010" y="2554143"/>
            <a:ext cx="4513251" cy="2585323"/>
          </a:xfrm>
          <a:prstGeom prst="rect">
            <a:avLst/>
          </a:prstGeom>
          <a:noFill/>
        </p:spPr>
        <p:txBody>
          <a:bodyPr wrap="square" rtlCol="0">
            <a:spAutoFit/>
          </a:bodyPr>
          <a:lstStyle/>
          <a:p>
            <a:r>
              <a:rPr lang="pt-BR" sz="1600" b="1" dirty="0">
                <a:latin typeface="Aptos" panose="020B0004020202020204" pitchFamily="34" charset="0"/>
              </a:rPr>
              <a:t>Audiência Pública:</a:t>
            </a:r>
            <a:r>
              <a:rPr lang="pt-BR" sz="1600" dirty="0">
                <a:latin typeface="Aptos" panose="020B0004020202020204" pitchFamily="34" charset="0"/>
              </a:rPr>
              <a:t> 24 de setembro de 2024</a:t>
            </a:r>
          </a:p>
          <a:p>
            <a:r>
              <a:rPr lang="pt-BR" sz="1600" dirty="0">
                <a:latin typeface="Aptos" panose="020B0004020202020204" pitchFamily="34" charset="0"/>
              </a:rPr>
              <a:t>Um representante da cadeia do leite pediu um posicionamento do DIPOA, tendo sido esclarecido que o DIPOV realizou uma reunião interna com o DIPOA no dia anterior à Audiência, 23/09/2024, resultando em alguns ajustes na proposta de portaria que seriam apresentados no decorrer das discussões.</a:t>
            </a:r>
          </a:p>
          <a:p>
            <a:endParaRPr lang="pt-BR" sz="1600" b="1" dirty="0">
              <a:highlight>
                <a:srgbClr val="FFFF00"/>
              </a:highlight>
              <a:latin typeface="Aptos" panose="020B0004020202020204" pitchFamily="34" charset="0"/>
            </a:endParaRPr>
          </a:p>
          <a:p>
            <a:pPr algn="just" eaLnBrk="0" fontAlgn="base" hangingPunct="0">
              <a:spcBef>
                <a:spcPct val="0"/>
              </a:spcBef>
              <a:spcAft>
                <a:spcPct val="0"/>
              </a:spcAft>
            </a:pPr>
            <a:endParaRPr lang="pt-BR" b="1" dirty="0">
              <a:solidFill>
                <a:srgbClr val="0B3977"/>
              </a:solidFill>
              <a:latin typeface="Aptos" panose="020B0004020202020204" pitchFamily="34" charset="0"/>
            </a:endParaRPr>
          </a:p>
        </p:txBody>
      </p:sp>
      <p:sp>
        <p:nvSpPr>
          <p:cNvPr id="2" name="CaixaDeTexto 1">
            <a:extLst>
              <a:ext uri="{FF2B5EF4-FFF2-40B4-BE49-F238E27FC236}">
                <a16:creationId xmlns:a16="http://schemas.microsoft.com/office/drawing/2014/main" id="{B03D0A0C-F731-5466-5C3D-346D6AD1962D}"/>
              </a:ext>
            </a:extLst>
          </p:cNvPr>
          <p:cNvSpPr txBox="1"/>
          <p:nvPr/>
        </p:nvSpPr>
        <p:spPr>
          <a:xfrm>
            <a:off x="952010" y="1026340"/>
            <a:ext cx="9472212"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000" b="1" dirty="0">
                <a:solidFill>
                  <a:srgbClr val="21B6CB"/>
                </a:solidFill>
                <a:latin typeface="Aptos" panose="020B0004020202020204" pitchFamily="34" charset="0"/>
                <a:ea typeface="Source Sans Pro" panose="020B0503030403020204" pitchFamily="34" charset="0"/>
                <a:cs typeface="Arial" panose="020B0604020202020204" pitchFamily="34" charset="0"/>
              </a:rPr>
              <a:t>Portaria SDA/MAPA nº 831, de 28 de junho de 2023</a:t>
            </a:r>
          </a:p>
        </p:txBody>
      </p:sp>
      <p:sp>
        <p:nvSpPr>
          <p:cNvPr id="13" name="CaixaDeTexto 12">
            <a:extLst>
              <a:ext uri="{FF2B5EF4-FFF2-40B4-BE49-F238E27FC236}">
                <a16:creationId xmlns:a16="http://schemas.microsoft.com/office/drawing/2014/main" id="{FF5322EB-F138-38B3-A38D-55B9172C7EF5}"/>
              </a:ext>
            </a:extLst>
          </p:cNvPr>
          <p:cNvSpPr txBox="1"/>
          <p:nvPr/>
        </p:nvSpPr>
        <p:spPr>
          <a:xfrm>
            <a:off x="6887374" y="3059466"/>
            <a:ext cx="4513251" cy="32932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600" i="1" dirty="0">
                <a:solidFill>
                  <a:schemeClr val="bg1"/>
                </a:solidFill>
                <a:latin typeface="Aptos" panose="020B0004020202020204" pitchFamily="34" charset="0"/>
              </a:rPr>
              <a:t>Art. 17. A denominação de venda do produto de origem animal ou do nome usual ou consagrado pelo uso do produto de origem animal estabelecida em legislação específica seguida da palavra “vegetal” ou “de (nome da matéria prima)” poderá constar na marcação ou rotulagem do produto, desde que grafada em caracteres uniformes em cor e forma. </a:t>
            </a:r>
            <a:endParaRPr lang="pt-BR" sz="1600" b="1" i="1" dirty="0">
              <a:solidFill>
                <a:schemeClr val="bg1"/>
              </a:solidFill>
              <a:latin typeface="Aptos" panose="020B0004020202020204" pitchFamily="34" charset="0"/>
            </a:endParaRPr>
          </a:p>
          <a:p>
            <a:r>
              <a:rPr lang="pt-BR" sz="1600" i="1" dirty="0">
                <a:solidFill>
                  <a:schemeClr val="bg1"/>
                </a:solidFill>
                <a:latin typeface="Aptos" panose="020B0004020202020204" pitchFamily="34" charset="0"/>
              </a:rPr>
              <a:t>§ 1º Referência ao nome comum da espécie animal ou à corte padronizado específico de animais não será permitida.</a:t>
            </a:r>
          </a:p>
          <a:p>
            <a:r>
              <a:rPr lang="pt-BR" sz="1600" b="1" i="1" dirty="0">
                <a:solidFill>
                  <a:schemeClr val="bg1"/>
                </a:solidFill>
                <a:latin typeface="Aptos" panose="020B0004020202020204" pitchFamily="34" charset="0"/>
              </a:rPr>
              <a:t>§ 2º O previsto no caput não se aplica a leite e derivados. </a:t>
            </a:r>
            <a:endParaRPr lang="pt-BR" sz="1600" b="1" i="1" dirty="0">
              <a:solidFill>
                <a:schemeClr val="bg1"/>
              </a:solidFill>
              <a:highlight>
                <a:srgbClr val="FFFF00"/>
              </a:highlight>
              <a:latin typeface="Aptos" panose="020B0004020202020204" pitchFamily="34" charset="0"/>
            </a:endParaRPr>
          </a:p>
        </p:txBody>
      </p:sp>
      <p:sp>
        <p:nvSpPr>
          <p:cNvPr id="19" name="CaixaDeTexto 18">
            <a:extLst>
              <a:ext uri="{FF2B5EF4-FFF2-40B4-BE49-F238E27FC236}">
                <a16:creationId xmlns:a16="http://schemas.microsoft.com/office/drawing/2014/main" id="{1E441C2D-14DD-210F-E90D-C60EF72493B9}"/>
              </a:ext>
            </a:extLst>
          </p:cNvPr>
          <p:cNvSpPr txBox="1"/>
          <p:nvPr/>
        </p:nvSpPr>
        <p:spPr>
          <a:xfrm>
            <a:off x="952010" y="1749582"/>
            <a:ext cx="9849340" cy="646331"/>
          </a:xfrm>
          <a:prstGeom prst="rect">
            <a:avLst/>
          </a:prstGeom>
          <a:noFill/>
        </p:spPr>
        <p:txBody>
          <a:bodyPr wrap="square" rtlCol="0">
            <a:spAutoFit/>
          </a:bodyPr>
          <a:lstStyle/>
          <a:p>
            <a:r>
              <a:rPr lang="pt-BR" b="1" dirty="0">
                <a:latin typeface="Aptos" panose="020B0004020202020204" pitchFamily="34" charset="0"/>
              </a:rPr>
              <a:t>Sobre a proposta de regulamentação dos produtos vegetais análogos a produtos de origem animal</a:t>
            </a:r>
          </a:p>
        </p:txBody>
      </p:sp>
      <p:pic>
        <p:nvPicPr>
          <p:cNvPr id="25" name="Imagem 24" descr="Ícone&#10;&#10;O conteúdo gerado por IA pode estar incorreto.">
            <a:extLst>
              <a:ext uri="{FF2B5EF4-FFF2-40B4-BE49-F238E27FC236}">
                <a16:creationId xmlns:a16="http://schemas.microsoft.com/office/drawing/2014/main" id="{FFA3CA44-42E3-E9F4-7386-83D6ACD137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7474" y="4706911"/>
            <a:ext cx="1879267" cy="1879267"/>
          </a:xfrm>
          <a:prstGeom prst="rect">
            <a:avLst/>
          </a:prstGeom>
        </p:spPr>
      </p:pic>
      <p:sp>
        <p:nvSpPr>
          <p:cNvPr id="26" name="CaixaDeTexto 25">
            <a:extLst>
              <a:ext uri="{FF2B5EF4-FFF2-40B4-BE49-F238E27FC236}">
                <a16:creationId xmlns:a16="http://schemas.microsoft.com/office/drawing/2014/main" id="{5B5EAEFF-701F-5519-D049-3E9F85A28C04}"/>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chemeClr val="bg1"/>
                </a:solidFill>
                <a:latin typeface="Aptos" panose="020B0004020202020204" pitchFamily="34" charset="0"/>
              </a:rPr>
              <a:t>CENÁRIO REGULATÓRIO PARA LÁCTEOS</a:t>
            </a:r>
          </a:p>
        </p:txBody>
      </p:sp>
      <p:sp>
        <p:nvSpPr>
          <p:cNvPr id="27" name="Espaço Reservado para Número de Slide 5">
            <a:extLst>
              <a:ext uri="{FF2B5EF4-FFF2-40B4-BE49-F238E27FC236}">
                <a16:creationId xmlns:a16="http://schemas.microsoft.com/office/drawing/2014/main" id="{155F6F71-8195-2A1D-ACAB-AC8F270104B8}"/>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chemeClr val="bg1"/>
                </a:solidFill>
                <a:latin typeface="Aptos" panose="020B0004020202020204" pitchFamily="34" charset="0"/>
              </a:rPr>
              <a:t>31</a:t>
            </a:fld>
            <a:endParaRPr lang="pt-BR" sz="1100" dirty="0">
              <a:solidFill>
                <a:schemeClr val="bg1"/>
              </a:solidFill>
              <a:latin typeface="Aptos" panose="020B0004020202020204" pitchFamily="34" charset="0"/>
            </a:endParaRPr>
          </a:p>
        </p:txBody>
      </p:sp>
    </p:spTree>
    <p:extLst>
      <p:ext uri="{BB962C8B-B14F-4D97-AF65-F5344CB8AC3E}">
        <p14:creationId xmlns:p14="http://schemas.microsoft.com/office/powerpoint/2010/main" val="39437610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21B6CB"/>
        </a:solidFill>
        <a:effectLst/>
      </p:bgPr>
    </p:bg>
    <p:spTree>
      <p:nvGrpSpPr>
        <p:cNvPr id="1" name="">
          <a:extLst>
            <a:ext uri="{FF2B5EF4-FFF2-40B4-BE49-F238E27FC236}">
              <a16:creationId xmlns:a16="http://schemas.microsoft.com/office/drawing/2014/main" id="{27E313A5-5C55-3D9A-683C-F0876141ADA9}"/>
            </a:ext>
          </a:extLst>
        </p:cNvPr>
        <p:cNvGrpSpPr/>
        <p:nvPr/>
      </p:nvGrpSpPr>
      <p:grpSpPr>
        <a:xfrm>
          <a:off x="0" y="0"/>
          <a:ext cx="0" cy="0"/>
          <a:chOff x="0" y="0"/>
          <a:chExt cx="0" cy="0"/>
        </a:xfrm>
      </p:grpSpPr>
      <p:sp>
        <p:nvSpPr>
          <p:cNvPr id="23" name="Retângulo Arredondado 22">
            <a:extLst>
              <a:ext uri="{FF2B5EF4-FFF2-40B4-BE49-F238E27FC236}">
                <a16:creationId xmlns:a16="http://schemas.microsoft.com/office/drawing/2014/main" id="{59BCF539-D1D3-EF4E-C427-7B74D5438516}"/>
              </a:ext>
            </a:extLst>
          </p:cNvPr>
          <p:cNvSpPr/>
          <p:nvPr/>
        </p:nvSpPr>
        <p:spPr>
          <a:xfrm>
            <a:off x="6096000" y="2554143"/>
            <a:ext cx="6096000" cy="4303857"/>
          </a:xfrm>
          <a:prstGeom prst="roundRect">
            <a:avLst>
              <a:gd name="adj" fmla="val 12647"/>
            </a:avLst>
          </a:prstGeom>
          <a:solidFill>
            <a:srgbClr val="21B6C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17" name="CaixaDeTexto 16">
            <a:extLst>
              <a:ext uri="{FF2B5EF4-FFF2-40B4-BE49-F238E27FC236}">
                <a16:creationId xmlns:a16="http://schemas.microsoft.com/office/drawing/2014/main" id="{40BFC3E3-3618-5AE2-F19B-BFDEE98E8ED9}"/>
              </a:ext>
            </a:extLst>
          </p:cNvPr>
          <p:cNvSpPr txBox="1"/>
          <p:nvPr/>
        </p:nvSpPr>
        <p:spPr>
          <a:xfrm>
            <a:off x="952010" y="2554143"/>
            <a:ext cx="4513251" cy="1354217"/>
          </a:xfrm>
          <a:prstGeom prst="rect">
            <a:avLst/>
          </a:prstGeom>
          <a:noFill/>
        </p:spPr>
        <p:txBody>
          <a:bodyPr wrap="square" rtlCol="0">
            <a:spAutoFit/>
          </a:bodyPr>
          <a:lstStyle/>
          <a:p>
            <a:r>
              <a:rPr lang="pt-BR" sz="1600" b="1" dirty="0">
                <a:latin typeface="Aptos" panose="020B0004020202020204" pitchFamily="34" charset="0"/>
              </a:rPr>
              <a:t>HISTORICO</a:t>
            </a:r>
          </a:p>
          <a:p>
            <a:endParaRPr lang="pt-BR" sz="1600" b="1" dirty="0">
              <a:latin typeface="Aptos" panose="020B0004020202020204" pitchFamily="34" charset="0"/>
            </a:endParaRPr>
          </a:p>
          <a:p>
            <a:r>
              <a:rPr lang="pt-BR" sz="1600" b="1" dirty="0">
                <a:latin typeface="Aptos" panose="020B0004020202020204" pitchFamily="34" charset="0"/>
              </a:rPr>
              <a:t>SITUAÇÃO ATUAL :  PARADO !</a:t>
            </a:r>
            <a:endParaRPr lang="pt-BR" sz="1600" dirty="0">
              <a:latin typeface="Aptos" panose="020B0004020202020204" pitchFamily="34" charset="0"/>
            </a:endParaRPr>
          </a:p>
          <a:p>
            <a:endParaRPr lang="pt-BR" sz="1600" b="1" dirty="0">
              <a:highlight>
                <a:srgbClr val="FFFF00"/>
              </a:highlight>
              <a:latin typeface="Aptos" panose="020B0004020202020204" pitchFamily="34" charset="0"/>
            </a:endParaRPr>
          </a:p>
          <a:p>
            <a:pPr algn="just" eaLnBrk="0" fontAlgn="base" hangingPunct="0">
              <a:spcBef>
                <a:spcPct val="0"/>
              </a:spcBef>
              <a:spcAft>
                <a:spcPct val="0"/>
              </a:spcAft>
            </a:pPr>
            <a:endParaRPr lang="pt-BR" b="1" dirty="0">
              <a:solidFill>
                <a:srgbClr val="0B3977"/>
              </a:solidFill>
              <a:latin typeface="Aptos" panose="020B0004020202020204" pitchFamily="34" charset="0"/>
            </a:endParaRPr>
          </a:p>
        </p:txBody>
      </p:sp>
      <p:sp>
        <p:nvSpPr>
          <p:cNvPr id="2" name="CaixaDeTexto 1">
            <a:extLst>
              <a:ext uri="{FF2B5EF4-FFF2-40B4-BE49-F238E27FC236}">
                <a16:creationId xmlns:a16="http://schemas.microsoft.com/office/drawing/2014/main" id="{9F878BF3-1BDC-AC4C-FFAA-F67BB09ED4FD}"/>
              </a:ext>
            </a:extLst>
          </p:cNvPr>
          <p:cNvSpPr txBox="1"/>
          <p:nvPr/>
        </p:nvSpPr>
        <p:spPr>
          <a:xfrm>
            <a:off x="952010" y="1026340"/>
            <a:ext cx="9472212"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000" b="1" dirty="0">
                <a:solidFill>
                  <a:srgbClr val="21B6CB"/>
                </a:solidFill>
                <a:latin typeface="Aptos" panose="020B0004020202020204" pitchFamily="34" charset="0"/>
                <a:ea typeface="Source Sans Pro" panose="020B0503030403020204" pitchFamily="34" charset="0"/>
                <a:cs typeface="Arial" panose="020B0604020202020204" pitchFamily="34" charset="0"/>
              </a:rPr>
              <a:t> RTIQ DE MISTURAS DE REQUEIJÃO</a:t>
            </a:r>
          </a:p>
        </p:txBody>
      </p:sp>
      <p:sp>
        <p:nvSpPr>
          <p:cNvPr id="19" name="CaixaDeTexto 18">
            <a:extLst>
              <a:ext uri="{FF2B5EF4-FFF2-40B4-BE49-F238E27FC236}">
                <a16:creationId xmlns:a16="http://schemas.microsoft.com/office/drawing/2014/main" id="{DBB20A41-05CA-6ADD-F67E-8885BC9432EF}"/>
              </a:ext>
            </a:extLst>
          </p:cNvPr>
          <p:cNvSpPr txBox="1"/>
          <p:nvPr/>
        </p:nvSpPr>
        <p:spPr>
          <a:xfrm>
            <a:off x="952010" y="1749582"/>
            <a:ext cx="9849340" cy="369332"/>
          </a:xfrm>
          <a:prstGeom prst="rect">
            <a:avLst/>
          </a:prstGeom>
          <a:noFill/>
        </p:spPr>
        <p:txBody>
          <a:bodyPr wrap="square" rtlCol="0">
            <a:spAutoFit/>
          </a:bodyPr>
          <a:lstStyle/>
          <a:p>
            <a:r>
              <a:rPr lang="pt-BR" b="1" dirty="0">
                <a:latin typeface="Aptos" panose="020B0004020202020204" pitchFamily="34" charset="0"/>
              </a:rPr>
              <a:t>MISTURA DE REQUEIJÃO COM GORDURA VEGETAL</a:t>
            </a:r>
          </a:p>
        </p:txBody>
      </p:sp>
      <p:sp>
        <p:nvSpPr>
          <p:cNvPr id="26" name="CaixaDeTexto 25">
            <a:extLst>
              <a:ext uri="{FF2B5EF4-FFF2-40B4-BE49-F238E27FC236}">
                <a16:creationId xmlns:a16="http://schemas.microsoft.com/office/drawing/2014/main" id="{5E7A8F57-0454-F473-65BD-00F2E6DE04C0}"/>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chemeClr val="bg1"/>
                </a:solidFill>
                <a:latin typeface="Aptos" panose="020B0004020202020204" pitchFamily="34" charset="0"/>
              </a:rPr>
              <a:t>CENÁRIO REGULATÓRIO PARA LÁCTEOS</a:t>
            </a:r>
          </a:p>
        </p:txBody>
      </p:sp>
      <p:sp>
        <p:nvSpPr>
          <p:cNvPr id="27" name="Espaço Reservado para Número de Slide 5">
            <a:extLst>
              <a:ext uri="{FF2B5EF4-FFF2-40B4-BE49-F238E27FC236}">
                <a16:creationId xmlns:a16="http://schemas.microsoft.com/office/drawing/2014/main" id="{DE597295-2405-A3EA-2C92-2F3D45454E3C}"/>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chemeClr val="bg1"/>
                </a:solidFill>
                <a:latin typeface="Aptos" panose="020B0004020202020204" pitchFamily="34" charset="0"/>
              </a:rPr>
              <a:t>32</a:t>
            </a:fld>
            <a:endParaRPr lang="pt-BR" sz="1100" dirty="0">
              <a:solidFill>
                <a:schemeClr val="bg1"/>
              </a:solidFill>
              <a:latin typeface="Aptos" panose="020B0004020202020204" pitchFamily="34" charset="0"/>
            </a:endParaRPr>
          </a:p>
        </p:txBody>
      </p:sp>
    </p:spTree>
    <p:extLst>
      <p:ext uri="{BB962C8B-B14F-4D97-AF65-F5344CB8AC3E}">
        <p14:creationId xmlns:p14="http://schemas.microsoft.com/office/powerpoint/2010/main" val="49677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1B6CB"/>
        </a:solidFill>
        <a:effectLst/>
      </p:bgPr>
    </p:bg>
    <p:spTree>
      <p:nvGrpSpPr>
        <p:cNvPr id="1" name="">
          <a:extLst>
            <a:ext uri="{FF2B5EF4-FFF2-40B4-BE49-F238E27FC236}">
              <a16:creationId xmlns:a16="http://schemas.microsoft.com/office/drawing/2014/main" id="{E86B06E8-2AB8-C19B-8B31-A0D4357430F0}"/>
            </a:ext>
          </a:extLst>
        </p:cNvPr>
        <p:cNvGrpSpPr/>
        <p:nvPr/>
      </p:nvGrpSpPr>
      <p:grpSpPr>
        <a:xfrm>
          <a:off x="0" y="0"/>
          <a:ext cx="0" cy="0"/>
          <a:chOff x="0" y="0"/>
          <a:chExt cx="0" cy="0"/>
        </a:xfrm>
      </p:grpSpPr>
      <p:sp>
        <p:nvSpPr>
          <p:cNvPr id="23" name="Retângulo Arredondado 22">
            <a:extLst>
              <a:ext uri="{FF2B5EF4-FFF2-40B4-BE49-F238E27FC236}">
                <a16:creationId xmlns:a16="http://schemas.microsoft.com/office/drawing/2014/main" id="{A55BB521-7F17-17E5-5F5D-D04460D36BE4}"/>
              </a:ext>
            </a:extLst>
          </p:cNvPr>
          <p:cNvSpPr/>
          <p:nvPr/>
        </p:nvSpPr>
        <p:spPr>
          <a:xfrm>
            <a:off x="6096000" y="4457379"/>
            <a:ext cx="6096000" cy="497384"/>
          </a:xfrm>
          <a:prstGeom prst="roundRect">
            <a:avLst>
              <a:gd name="adj" fmla="val 12647"/>
            </a:avLst>
          </a:prstGeom>
          <a:solidFill>
            <a:srgbClr val="21B6C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pt-BR" sz="3000" dirty="0">
                <a:solidFill>
                  <a:srgbClr val="000000"/>
                </a:solidFill>
                <a:latin typeface="Helvetica Neue Medium"/>
                <a:ea typeface="Helvetica Neue Medium"/>
                <a:cs typeface="Helvetica Neue Medium"/>
                <a:sym typeface="Helvetica Neue Medium"/>
              </a:rPr>
              <a:t>HOJE : 10 as 12 horas</a:t>
            </a:r>
            <a:endParaRPr kumimoji="0" lang="pt-BR"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17" name="CaixaDeTexto 16">
            <a:extLst>
              <a:ext uri="{FF2B5EF4-FFF2-40B4-BE49-F238E27FC236}">
                <a16:creationId xmlns:a16="http://schemas.microsoft.com/office/drawing/2014/main" id="{CA466284-002F-36A4-29A1-E2C4DDF406E8}"/>
              </a:ext>
            </a:extLst>
          </p:cNvPr>
          <p:cNvSpPr txBox="1"/>
          <p:nvPr/>
        </p:nvSpPr>
        <p:spPr>
          <a:xfrm>
            <a:off x="952010" y="2554143"/>
            <a:ext cx="4957177" cy="3816429"/>
          </a:xfrm>
          <a:prstGeom prst="rect">
            <a:avLst/>
          </a:prstGeom>
          <a:noFill/>
        </p:spPr>
        <p:txBody>
          <a:bodyPr wrap="square" rtlCol="0">
            <a:spAutoFit/>
          </a:bodyPr>
          <a:lstStyle/>
          <a:p>
            <a:r>
              <a:rPr lang="pt-BR" sz="1600" b="1" dirty="0">
                <a:latin typeface="Aptos" panose="020B0004020202020204" pitchFamily="34" charset="0"/>
              </a:rPr>
              <a:t>AUTOCONTROLE</a:t>
            </a:r>
          </a:p>
          <a:p>
            <a:endParaRPr lang="pt-BR" sz="1600" b="1" dirty="0">
              <a:latin typeface="Aptos" panose="020B0004020202020204" pitchFamily="34" charset="0"/>
            </a:endParaRPr>
          </a:p>
          <a:p>
            <a:pPr marL="285750" indent="-285750">
              <a:buFont typeface="Arial" panose="020B0604020202020204" pitchFamily="34" charset="0"/>
              <a:buChar char="•"/>
            </a:pPr>
            <a:r>
              <a:rPr lang="pt-BR" sz="1600" b="1" dirty="0">
                <a:latin typeface="Aptos" panose="020B0004020202020204" pitchFamily="34" charset="0"/>
              </a:rPr>
              <a:t>OFICINA  SOBRE AROMATIZANTES E CORANTES</a:t>
            </a:r>
          </a:p>
          <a:p>
            <a:pPr marL="285750" indent="-285750">
              <a:buFont typeface="Arial" panose="020B0604020202020204" pitchFamily="34" charset="0"/>
              <a:buChar char="•"/>
            </a:pPr>
            <a:r>
              <a:rPr lang="pt-BR" sz="1600" b="1" dirty="0">
                <a:latin typeface="Aptos" panose="020B0004020202020204" pitchFamily="34" charset="0"/>
              </a:rPr>
              <a:t>DISCUTIR ASSUNTOS QUE NÃO DEVEM SER MENCIONADOS</a:t>
            </a:r>
          </a:p>
          <a:p>
            <a:pPr marL="285750" indent="-285750">
              <a:buFont typeface="Arial" panose="020B0604020202020204" pitchFamily="34" charset="0"/>
              <a:buChar char="•"/>
            </a:pPr>
            <a:r>
              <a:rPr lang="pt-BR" sz="1600" b="1" dirty="0">
                <a:latin typeface="Aptos" panose="020B0004020202020204" pitchFamily="34" charset="0"/>
              </a:rPr>
              <a:t>PARA LÁCTEOS : LEVANTAMENTO DE RTIQ’S QUE JÁ TRAZEM NA NOMECLATURA O NOME DO AROMATIZANTE</a:t>
            </a:r>
          </a:p>
          <a:p>
            <a:pPr marL="285750" indent="-285750">
              <a:buFont typeface="Arial" panose="020B0604020202020204" pitchFamily="34" charset="0"/>
              <a:buChar char="•"/>
            </a:pPr>
            <a:r>
              <a:rPr lang="pt-BR" sz="1600" b="1" dirty="0">
                <a:latin typeface="Aptos" panose="020B0004020202020204" pitchFamily="34" charset="0"/>
              </a:rPr>
              <a:t>EX: leite fermentado adoçado sabor.... Preenchendo o espaço em branco com o nome da(s)  substancia(s)  </a:t>
            </a:r>
            <a:r>
              <a:rPr lang="pt-BR" sz="1600" b="1" dirty="0" err="1">
                <a:latin typeface="Aptos" panose="020B0004020202020204" pitchFamily="34" charset="0"/>
              </a:rPr>
              <a:t>atomatizante</a:t>
            </a:r>
            <a:r>
              <a:rPr lang="pt-BR" sz="1600" b="1" dirty="0">
                <a:latin typeface="Aptos" panose="020B0004020202020204" pitchFamily="34" charset="0"/>
              </a:rPr>
              <a:t>(s) que confere(m) ao produto(s) características distintivas</a:t>
            </a:r>
            <a:endParaRPr lang="pt-BR" sz="1600" dirty="0">
              <a:latin typeface="Aptos" panose="020B0004020202020204" pitchFamily="34" charset="0"/>
            </a:endParaRPr>
          </a:p>
          <a:p>
            <a:endParaRPr lang="pt-BR" sz="1600" b="1" dirty="0">
              <a:highlight>
                <a:srgbClr val="FFFF00"/>
              </a:highlight>
              <a:latin typeface="Aptos" panose="020B0004020202020204" pitchFamily="34" charset="0"/>
            </a:endParaRPr>
          </a:p>
          <a:p>
            <a:pPr eaLnBrk="0" fontAlgn="base" hangingPunct="0">
              <a:spcBef>
                <a:spcPct val="0"/>
              </a:spcBef>
              <a:spcAft>
                <a:spcPct val="0"/>
              </a:spcAft>
            </a:pPr>
            <a:endParaRPr lang="pt-BR" b="1" dirty="0">
              <a:solidFill>
                <a:srgbClr val="0B3977"/>
              </a:solidFill>
              <a:latin typeface="Aptos" panose="020B0004020202020204" pitchFamily="34" charset="0"/>
            </a:endParaRPr>
          </a:p>
        </p:txBody>
      </p:sp>
      <p:sp>
        <p:nvSpPr>
          <p:cNvPr id="2" name="CaixaDeTexto 1">
            <a:extLst>
              <a:ext uri="{FF2B5EF4-FFF2-40B4-BE49-F238E27FC236}">
                <a16:creationId xmlns:a16="http://schemas.microsoft.com/office/drawing/2014/main" id="{73BED730-8F1A-12D1-85C8-BE6A9F74046B}"/>
              </a:ext>
            </a:extLst>
          </p:cNvPr>
          <p:cNvSpPr txBox="1"/>
          <p:nvPr/>
        </p:nvSpPr>
        <p:spPr>
          <a:xfrm>
            <a:off x="952010" y="1026340"/>
            <a:ext cx="9472212"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000" b="1" dirty="0">
                <a:solidFill>
                  <a:srgbClr val="21B6CB"/>
                </a:solidFill>
                <a:latin typeface="Aptos" panose="020B0004020202020204" pitchFamily="34" charset="0"/>
                <a:ea typeface="Source Sans Pro" panose="020B0503030403020204" pitchFamily="34" charset="0"/>
                <a:cs typeface="Arial" panose="020B0604020202020204" pitchFamily="34" charset="0"/>
              </a:rPr>
              <a:t> OUTROS ASSUNTOS</a:t>
            </a:r>
          </a:p>
        </p:txBody>
      </p:sp>
      <p:sp>
        <p:nvSpPr>
          <p:cNvPr id="19" name="CaixaDeTexto 18">
            <a:extLst>
              <a:ext uri="{FF2B5EF4-FFF2-40B4-BE49-F238E27FC236}">
                <a16:creationId xmlns:a16="http://schemas.microsoft.com/office/drawing/2014/main" id="{EAD0F211-7DAE-C019-2EE8-F6A12CDE0B9C}"/>
              </a:ext>
            </a:extLst>
          </p:cNvPr>
          <p:cNvSpPr txBox="1"/>
          <p:nvPr/>
        </p:nvSpPr>
        <p:spPr>
          <a:xfrm>
            <a:off x="952010" y="1749582"/>
            <a:ext cx="9849340" cy="646331"/>
          </a:xfrm>
          <a:prstGeom prst="rect">
            <a:avLst/>
          </a:prstGeom>
          <a:noFill/>
        </p:spPr>
        <p:txBody>
          <a:bodyPr wrap="square" rtlCol="0">
            <a:spAutoFit/>
          </a:bodyPr>
          <a:lstStyle/>
          <a:p>
            <a:r>
              <a:rPr lang="pt-BR" b="1" dirty="0">
                <a:latin typeface="Aptos" panose="020B0004020202020204" pitchFamily="34" charset="0"/>
              </a:rPr>
              <a:t>Reunião do Grupo Técnico  de Trabalho do Programa  de  Incentivo  à Conformidade em Defesa Agropecuária MAPA</a:t>
            </a:r>
          </a:p>
        </p:txBody>
      </p:sp>
      <p:sp>
        <p:nvSpPr>
          <p:cNvPr id="26" name="CaixaDeTexto 25">
            <a:extLst>
              <a:ext uri="{FF2B5EF4-FFF2-40B4-BE49-F238E27FC236}">
                <a16:creationId xmlns:a16="http://schemas.microsoft.com/office/drawing/2014/main" id="{B7341E32-FEE4-7A7B-9D74-C60D3984318D}"/>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chemeClr val="bg1"/>
                </a:solidFill>
                <a:latin typeface="Aptos" panose="020B0004020202020204" pitchFamily="34" charset="0"/>
              </a:rPr>
              <a:t>CENÁRIO REGULATÓRIO PARA LÁCTEOS</a:t>
            </a:r>
          </a:p>
        </p:txBody>
      </p:sp>
      <p:sp>
        <p:nvSpPr>
          <p:cNvPr id="27" name="Espaço Reservado para Número de Slide 5">
            <a:extLst>
              <a:ext uri="{FF2B5EF4-FFF2-40B4-BE49-F238E27FC236}">
                <a16:creationId xmlns:a16="http://schemas.microsoft.com/office/drawing/2014/main" id="{E62B13B7-9AB6-DD6E-7977-534C70E3EC79}"/>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chemeClr val="bg1"/>
                </a:solidFill>
                <a:latin typeface="Aptos" panose="020B0004020202020204" pitchFamily="34" charset="0"/>
              </a:rPr>
              <a:t>33</a:t>
            </a:fld>
            <a:endParaRPr lang="pt-BR" sz="1100" dirty="0">
              <a:solidFill>
                <a:schemeClr val="bg1"/>
              </a:solidFill>
              <a:latin typeface="Aptos" panose="020B0004020202020204" pitchFamily="34" charset="0"/>
            </a:endParaRPr>
          </a:p>
        </p:txBody>
      </p:sp>
    </p:spTree>
    <p:extLst>
      <p:ext uri="{BB962C8B-B14F-4D97-AF65-F5344CB8AC3E}">
        <p14:creationId xmlns:p14="http://schemas.microsoft.com/office/powerpoint/2010/main" val="3196621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21B6CB"/>
        </a:solidFill>
        <a:effectLst/>
      </p:bgPr>
    </p:bg>
    <p:spTree>
      <p:nvGrpSpPr>
        <p:cNvPr id="1" name="">
          <a:extLst>
            <a:ext uri="{FF2B5EF4-FFF2-40B4-BE49-F238E27FC236}">
              <a16:creationId xmlns:a16="http://schemas.microsoft.com/office/drawing/2014/main" id="{A31DDAF9-7539-5375-BCD4-26804A908FC8}"/>
            </a:ext>
          </a:extLst>
        </p:cNvPr>
        <p:cNvGrpSpPr/>
        <p:nvPr/>
      </p:nvGrpSpPr>
      <p:grpSpPr>
        <a:xfrm>
          <a:off x="0" y="0"/>
          <a:ext cx="0" cy="0"/>
          <a:chOff x="0" y="0"/>
          <a:chExt cx="0" cy="0"/>
        </a:xfrm>
      </p:grpSpPr>
      <p:sp>
        <p:nvSpPr>
          <p:cNvPr id="23" name="Retângulo Arredondado 22">
            <a:extLst>
              <a:ext uri="{FF2B5EF4-FFF2-40B4-BE49-F238E27FC236}">
                <a16:creationId xmlns:a16="http://schemas.microsoft.com/office/drawing/2014/main" id="{0D96BA6E-7DB1-1118-90C0-F7BFBEEB0354}"/>
              </a:ext>
            </a:extLst>
          </p:cNvPr>
          <p:cNvSpPr/>
          <p:nvPr/>
        </p:nvSpPr>
        <p:spPr>
          <a:xfrm>
            <a:off x="6096000" y="4457379"/>
            <a:ext cx="6096000" cy="497384"/>
          </a:xfrm>
          <a:prstGeom prst="roundRect">
            <a:avLst>
              <a:gd name="adj" fmla="val 12647"/>
            </a:avLst>
          </a:prstGeom>
          <a:solidFill>
            <a:srgbClr val="21B6C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pt-BR" sz="3000" dirty="0">
                <a:solidFill>
                  <a:srgbClr val="000000"/>
                </a:solidFill>
                <a:latin typeface="Helvetica Neue Medium"/>
                <a:ea typeface="Helvetica Neue Medium"/>
                <a:cs typeface="Helvetica Neue Medium"/>
                <a:sym typeface="Helvetica Neue Medium"/>
              </a:rPr>
              <a:t>HOJE : 8 as 12 horas</a:t>
            </a:r>
            <a:endParaRPr kumimoji="0" lang="pt-BR"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17" name="CaixaDeTexto 16">
            <a:extLst>
              <a:ext uri="{FF2B5EF4-FFF2-40B4-BE49-F238E27FC236}">
                <a16:creationId xmlns:a16="http://schemas.microsoft.com/office/drawing/2014/main" id="{6DA8DC09-636F-9EF7-B6D3-142D122C6F21}"/>
              </a:ext>
            </a:extLst>
          </p:cNvPr>
          <p:cNvSpPr txBox="1"/>
          <p:nvPr/>
        </p:nvSpPr>
        <p:spPr>
          <a:xfrm>
            <a:off x="952010" y="2554143"/>
            <a:ext cx="4513251" cy="2092881"/>
          </a:xfrm>
          <a:prstGeom prst="rect">
            <a:avLst/>
          </a:prstGeom>
          <a:noFill/>
        </p:spPr>
        <p:txBody>
          <a:bodyPr wrap="square" rtlCol="0">
            <a:spAutoFit/>
          </a:bodyPr>
          <a:lstStyle/>
          <a:p>
            <a:r>
              <a:rPr lang="pt-BR" sz="1600" b="1" dirty="0">
                <a:latin typeface="Aptos" panose="020B0004020202020204" pitchFamily="34" charset="0"/>
              </a:rPr>
              <a:t>ASSUNTO:</a:t>
            </a:r>
          </a:p>
          <a:p>
            <a:endParaRPr lang="pt-BR" sz="1600" b="1" dirty="0">
              <a:latin typeface="Aptos" panose="020B0004020202020204" pitchFamily="34" charset="0"/>
            </a:endParaRPr>
          </a:p>
          <a:p>
            <a:pPr marL="285750" indent="-285750">
              <a:buFont typeface="Arial" panose="020B0604020202020204" pitchFamily="34" charset="0"/>
              <a:buChar char="•"/>
            </a:pPr>
            <a:r>
              <a:rPr lang="pt-BR" sz="1600" b="1" dirty="0">
                <a:latin typeface="Aptos" panose="020B0004020202020204" pitchFamily="34" charset="0"/>
              </a:rPr>
              <a:t>APRESENTAÇÃO RESUMIDA DA PROPOSTA A SER DISCUTIDA </a:t>
            </a:r>
          </a:p>
          <a:p>
            <a:pPr marL="285750" indent="-285750">
              <a:buFont typeface="Arial" panose="020B0604020202020204" pitchFamily="34" charset="0"/>
              <a:buChar char="•"/>
            </a:pPr>
            <a:r>
              <a:rPr lang="pt-BR" sz="1600" b="1" dirty="0">
                <a:latin typeface="Aptos" panose="020B0004020202020204" pitchFamily="34" charset="0"/>
              </a:rPr>
              <a:t>ABERTURA PARA PALAVRAS AOS PARTICIPANTES</a:t>
            </a:r>
            <a:endParaRPr lang="pt-BR" sz="1600" dirty="0">
              <a:latin typeface="Aptos" panose="020B0004020202020204" pitchFamily="34" charset="0"/>
            </a:endParaRPr>
          </a:p>
          <a:p>
            <a:endParaRPr lang="pt-BR" sz="1600" b="1" dirty="0">
              <a:highlight>
                <a:srgbClr val="FFFF00"/>
              </a:highlight>
              <a:latin typeface="Aptos" panose="020B0004020202020204" pitchFamily="34" charset="0"/>
            </a:endParaRPr>
          </a:p>
          <a:p>
            <a:pPr algn="just" eaLnBrk="0" fontAlgn="base" hangingPunct="0">
              <a:spcBef>
                <a:spcPct val="0"/>
              </a:spcBef>
              <a:spcAft>
                <a:spcPct val="0"/>
              </a:spcAft>
            </a:pPr>
            <a:endParaRPr lang="pt-BR" b="1" dirty="0">
              <a:solidFill>
                <a:srgbClr val="0B3977"/>
              </a:solidFill>
              <a:latin typeface="Aptos" panose="020B0004020202020204" pitchFamily="34" charset="0"/>
            </a:endParaRPr>
          </a:p>
        </p:txBody>
      </p:sp>
      <p:sp>
        <p:nvSpPr>
          <p:cNvPr id="2" name="CaixaDeTexto 1">
            <a:extLst>
              <a:ext uri="{FF2B5EF4-FFF2-40B4-BE49-F238E27FC236}">
                <a16:creationId xmlns:a16="http://schemas.microsoft.com/office/drawing/2014/main" id="{A7F15841-122B-F884-6B55-1E7B6B30BAC0}"/>
              </a:ext>
            </a:extLst>
          </p:cNvPr>
          <p:cNvSpPr txBox="1"/>
          <p:nvPr/>
        </p:nvSpPr>
        <p:spPr>
          <a:xfrm>
            <a:off x="952010" y="1026340"/>
            <a:ext cx="9472212"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000" b="1" dirty="0">
                <a:solidFill>
                  <a:srgbClr val="21B6CB"/>
                </a:solidFill>
                <a:latin typeface="Aptos" panose="020B0004020202020204" pitchFamily="34" charset="0"/>
                <a:ea typeface="Source Sans Pro" panose="020B0503030403020204" pitchFamily="34" charset="0"/>
                <a:cs typeface="Arial" panose="020B0604020202020204" pitchFamily="34" charset="0"/>
              </a:rPr>
              <a:t> OUTROS ASSUNTOS</a:t>
            </a:r>
          </a:p>
        </p:txBody>
      </p:sp>
      <p:sp>
        <p:nvSpPr>
          <p:cNvPr id="19" name="CaixaDeTexto 18">
            <a:extLst>
              <a:ext uri="{FF2B5EF4-FFF2-40B4-BE49-F238E27FC236}">
                <a16:creationId xmlns:a16="http://schemas.microsoft.com/office/drawing/2014/main" id="{56EFE747-65FB-72FE-55D3-3DCAEC31AEBB}"/>
              </a:ext>
            </a:extLst>
          </p:cNvPr>
          <p:cNvSpPr txBox="1"/>
          <p:nvPr/>
        </p:nvSpPr>
        <p:spPr>
          <a:xfrm>
            <a:off x="952010" y="1749582"/>
            <a:ext cx="9849340" cy="369332"/>
          </a:xfrm>
          <a:prstGeom prst="rect">
            <a:avLst/>
          </a:prstGeom>
          <a:noFill/>
        </p:spPr>
        <p:txBody>
          <a:bodyPr wrap="square" rtlCol="0">
            <a:spAutoFit/>
          </a:bodyPr>
          <a:lstStyle/>
          <a:p>
            <a:r>
              <a:rPr lang="pt-BR" b="1" dirty="0">
                <a:latin typeface="Aptos" panose="020B0004020202020204" pitchFamily="34" charset="0"/>
              </a:rPr>
              <a:t>Reunião de Alinhamento com Entidades da Área de Alimentos</a:t>
            </a:r>
          </a:p>
        </p:txBody>
      </p:sp>
      <p:sp>
        <p:nvSpPr>
          <p:cNvPr id="26" name="CaixaDeTexto 25">
            <a:extLst>
              <a:ext uri="{FF2B5EF4-FFF2-40B4-BE49-F238E27FC236}">
                <a16:creationId xmlns:a16="http://schemas.microsoft.com/office/drawing/2014/main" id="{8751E68F-898E-192F-A7BD-93A1C68049C9}"/>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chemeClr val="bg1"/>
                </a:solidFill>
                <a:latin typeface="Aptos" panose="020B0004020202020204" pitchFamily="34" charset="0"/>
              </a:rPr>
              <a:t>CENÁRIO REGULATÓRIO PARA LÁCTEOS</a:t>
            </a:r>
          </a:p>
        </p:txBody>
      </p:sp>
      <p:sp>
        <p:nvSpPr>
          <p:cNvPr id="27" name="Espaço Reservado para Número de Slide 5">
            <a:extLst>
              <a:ext uri="{FF2B5EF4-FFF2-40B4-BE49-F238E27FC236}">
                <a16:creationId xmlns:a16="http://schemas.microsoft.com/office/drawing/2014/main" id="{D3B65911-FD30-1839-C973-E53A89A86671}"/>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chemeClr val="bg1"/>
                </a:solidFill>
                <a:latin typeface="Aptos" panose="020B0004020202020204" pitchFamily="34" charset="0"/>
              </a:rPr>
              <a:t>34</a:t>
            </a:fld>
            <a:endParaRPr lang="pt-BR" sz="1100" dirty="0">
              <a:solidFill>
                <a:schemeClr val="bg1"/>
              </a:solidFill>
              <a:latin typeface="Aptos" panose="020B0004020202020204" pitchFamily="34" charset="0"/>
            </a:endParaRPr>
          </a:p>
        </p:txBody>
      </p:sp>
    </p:spTree>
    <p:extLst>
      <p:ext uri="{BB962C8B-B14F-4D97-AF65-F5344CB8AC3E}">
        <p14:creationId xmlns:p14="http://schemas.microsoft.com/office/powerpoint/2010/main" val="38515023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FEEEB-A475-0898-EDBA-DC090E712468}"/>
            </a:ext>
          </a:extLst>
        </p:cNvPr>
        <p:cNvGrpSpPr/>
        <p:nvPr/>
      </p:nvGrpSpPr>
      <p:grpSpPr>
        <a:xfrm>
          <a:off x="0" y="0"/>
          <a:ext cx="0" cy="0"/>
          <a:chOff x="0" y="0"/>
          <a:chExt cx="0" cy="0"/>
        </a:xfrm>
      </p:grpSpPr>
      <p:sp>
        <p:nvSpPr>
          <p:cNvPr id="7" name="Retângulo Arredondado 6">
            <a:extLst>
              <a:ext uri="{FF2B5EF4-FFF2-40B4-BE49-F238E27FC236}">
                <a16:creationId xmlns:a16="http://schemas.microsoft.com/office/drawing/2014/main" id="{06F2AECA-FC16-4DAC-D127-AF0A59AF3141}"/>
              </a:ext>
            </a:extLst>
          </p:cNvPr>
          <p:cNvSpPr/>
          <p:nvPr/>
        </p:nvSpPr>
        <p:spPr>
          <a:xfrm>
            <a:off x="882316" y="1736725"/>
            <a:ext cx="10451991" cy="4029075"/>
          </a:xfrm>
          <a:prstGeom prst="roundRect">
            <a:avLst>
              <a:gd name="adj" fmla="val 5056"/>
            </a:avLst>
          </a:prstGeom>
          <a:solidFill>
            <a:srgbClr val="21B6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A3462A2D-9837-8707-A107-8CDEF8ECD79B}"/>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graphicFrame>
        <p:nvGraphicFramePr>
          <p:cNvPr id="2" name="Tabela 1">
            <a:extLst>
              <a:ext uri="{FF2B5EF4-FFF2-40B4-BE49-F238E27FC236}">
                <a16:creationId xmlns:a16="http://schemas.microsoft.com/office/drawing/2014/main" id="{BB92A69C-BDBE-DA7F-4EA3-3E48C9A2359A}"/>
              </a:ext>
            </a:extLst>
          </p:cNvPr>
          <p:cNvGraphicFramePr>
            <a:graphicFrameLocks noGrp="1"/>
          </p:cNvGraphicFramePr>
          <p:nvPr/>
        </p:nvGraphicFramePr>
        <p:xfrm>
          <a:off x="1044120" y="1857010"/>
          <a:ext cx="10103758" cy="3773170"/>
        </p:xfrm>
        <a:graphic>
          <a:graphicData uri="http://schemas.openxmlformats.org/drawingml/2006/table">
            <a:tbl>
              <a:tblPr>
                <a:tableStyleId>{5C22544A-7EE6-4342-B048-85BDC9FD1C3A}</a:tableStyleId>
              </a:tblPr>
              <a:tblGrid>
                <a:gridCol w="2046916">
                  <a:extLst>
                    <a:ext uri="{9D8B030D-6E8A-4147-A177-3AD203B41FA5}">
                      <a16:colId xmlns:a16="http://schemas.microsoft.com/office/drawing/2014/main" val="4186301049"/>
                    </a:ext>
                  </a:extLst>
                </a:gridCol>
                <a:gridCol w="3001116">
                  <a:extLst>
                    <a:ext uri="{9D8B030D-6E8A-4147-A177-3AD203B41FA5}">
                      <a16:colId xmlns:a16="http://schemas.microsoft.com/office/drawing/2014/main" val="873585943"/>
                    </a:ext>
                  </a:extLst>
                </a:gridCol>
                <a:gridCol w="2527863">
                  <a:extLst>
                    <a:ext uri="{9D8B030D-6E8A-4147-A177-3AD203B41FA5}">
                      <a16:colId xmlns:a16="http://schemas.microsoft.com/office/drawing/2014/main" val="271941900"/>
                    </a:ext>
                  </a:extLst>
                </a:gridCol>
                <a:gridCol w="2527863">
                  <a:extLst>
                    <a:ext uri="{9D8B030D-6E8A-4147-A177-3AD203B41FA5}">
                      <a16:colId xmlns:a16="http://schemas.microsoft.com/office/drawing/2014/main" val="1784086273"/>
                    </a:ext>
                  </a:extLst>
                </a:gridCol>
              </a:tblGrid>
              <a:tr h="190500">
                <a:tc>
                  <a:txBody>
                    <a:bodyPr/>
                    <a:lstStyle/>
                    <a:p>
                      <a:pPr algn="l" fontAlgn="b">
                        <a:buNone/>
                      </a:pPr>
                      <a:r>
                        <a:rPr lang="pt-BR" sz="1600" b="1" u="none" strike="noStrike" dirty="0">
                          <a:solidFill>
                            <a:schemeClr val="bg1"/>
                          </a:solidFill>
                          <a:effectLst/>
                          <a:latin typeface="Aptos" panose="020B0004020202020204" pitchFamily="34" charset="0"/>
                        </a:rPr>
                        <a:t>Item</a:t>
                      </a:r>
                      <a:endParaRPr lang="pt-BR" sz="1600" b="1" i="0" u="none" strike="noStrike" dirty="0">
                        <a:solidFill>
                          <a:schemeClr val="bg1"/>
                        </a:solidFill>
                        <a:effectLst/>
                        <a:latin typeface="Aptos" panose="020B0004020202020204" pitchFamily="34" charset="0"/>
                      </a:endParaRPr>
                    </a:p>
                  </a:txBody>
                  <a:tcPr marL="9525" marR="9525" marT="9525" marB="0" anchor="b">
                    <a:lnL w="12700" cmpd="sng">
                      <a:noFill/>
                    </a:lnL>
                    <a:lnR w="12700" cmpd="sng">
                      <a:noFill/>
                    </a:lnR>
                    <a:lnT w="12700" cmpd="sng">
                      <a:noFill/>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600" b="1" u="none" strike="noStrike" dirty="0">
                          <a:solidFill>
                            <a:schemeClr val="bg1"/>
                          </a:solidFill>
                          <a:effectLst/>
                          <a:latin typeface="Aptos" panose="020B0004020202020204" pitchFamily="34" charset="0"/>
                        </a:rPr>
                        <a:t>Tema identificado</a:t>
                      </a:r>
                      <a:endParaRPr lang="pt-BR" sz="1600" b="1" i="0" u="none" strike="noStrike" dirty="0">
                        <a:solidFill>
                          <a:schemeClr val="bg1"/>
                        </a:solidFill>
                        <a:effectLst/>
                        <a:latin typeface="Aptos" panose="020B0004020202020204" pitchFamily="34" charset="0"/>
                      </a:endParaRPr>
                    </a:p>
                  </a:txBody>
                  <a:tcPr marL="9525" marR="9525" marT="9525" marB="0" anchor="b">
                    <a:lnL w="12700" cmpd="sng">
                      <a:noFill/>
                    </a:lnL>
                    <a:lnR w="12700" cmpd="sng">
                      <a:noFill/>
                    </a:lnR>
                    <a:lnT w="12700" cmpd="sng">
                      <a:noFill/>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600" b="1" u="none" strike="noStrike" dirty="0">
                          <a:solidFill>
                            <a:schemeClr val="bg1"/>
                          </a:solidFill>
                          <a:effectLst/>
                          <a:latin typeface="Aptos" panose="020B0004020202020204" pitchFamily="34" charset="0"/>
                        </a:rPr>
                        <a:t>Situação até </a:t>
                      </a:r>
                      <a:r>
                        <a:rPr lang="pt-BR" sz="1600" b="1" u="none" strike="noStrike" dirty="0" err="1">
                          <a:solidFill>
                            <a:schemeClr val="bg1"/>
                          </a:solidFill>
                          <a:effectLst/>
                          <a:latin typeface="Aptos" panose="020B0004020202020204" pitchFamily="34" charset="0"/>
                        </a:rPr>
                        <a:t>jun</a:t>
                      </a:r>
                      <a:r>
                        <a:rPr lang="pt-BR" sz="1600" b="1" u="none" strike="noStrike" dirty="0">
                          <a:solidFill>
                            <a:schemeClr val="bg1"/>
                          </a:solidFill>
                          <a:effectLst/>
                          <a:latin typeface="Aptos" panose="020B0004020202020204" pitchFamily="34" charset="0"/>
                        </a:rPr>
                        <a:t>/2026</a:t>
                      </a:r>
                      <a:endParaRPr lang="pt-BR" sz="1600" b="1" i="0" u="none" strike="noStrike" dirty="0">
                        <a:solidFill>
                          <a:schemeClr val="bg1"/>
                        </a:solidFill>
                        <a:effectLst/>
                        <a:latin typeface="Aptos" panose="020B0004020202020204" pitchFamily="34" charset="0"/>
                      </a:endParaRPr>
                    </a:p>
                  </a:txBody>
                  <a:tcPr marL="9525" marR="9525" marT="9525" marB="0" anchor="b">
                    <a:lnL w="12700" cmpd="sng">
                      <a:noFill/>
                    </a:lnL>
                    <a:lnR w="12700" cmpd="sng">
                      <a:noFill/>
                    </a:lnR>
                    <a:lnT w="12700" cmpd="sng">
                      <a:noFill/>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600" b="1" u="none" strike="noStrike" dirty="0">
                          <a:solidFill>
                            <a:schemeClr val="bg1"/>
                          </a:solidFill>
                          <a:effectLst/>
                          <a:latin typeface="Aptos" panose="020B0004020202020204" pitchFamily="34" charset="0"/>
                        </a:rPr>
                        <a:t>Norma publicada/revisada</a:t>
                      </a:r>
                      <a:endParaRPr lang="pt-BR" sz="1600" b="1" i="0" u="none" strike="noStrike" dirty="0">
                        <a:solidFill>
                          <a:schemeClr val="bg1"/>
                        </a:solidFill>
                        <a:effectLst/>
                        <a:latin typeface="Aptos" panose="020B0004020202020204" pitchFamily="34" charset="0"/>
                      </a:endParaRPr>
                    </a:p>
                  </a:txBody>
                  <a:tcPr marL="9525" marR="9525" marT="9525" marB="0" anchor="b">
                    <a:lnL w="12700" cmpd="sng">
                      <a:noFill/>
                    </a:lnL>
                    <a:lnR w="12700" cmpd="sng">
                      <a:noFill/>
                    </a:lnR>
                    <a:lnT w="12700" cmpd="sng">
                      <a:noFill/>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7349677"/>
                  </a:ext>
                </a:extLst>
              </a:tr>
              <a:tr h="190500">
                <a:tc>
                  <a:txBody>
                    <a:bodyPr/>
                    <a:lstStyle/>
                    <a:p>
                      <a:pPr algn="l" fontAlgn="b">
                        <a:buNone/>
                      </a:pPr>
                      <a:r>
                        <a:rPr lang="pt-BR" sz="1200" u="none" strike="noStrike" dirty="0">
                          <a:effectLst/>
                          <a:latin typeface="Aptos" panose="020B0004020202020204" pitchFamily="34" charset="0"/>
                        </a:rPr>
                        <a:t>1.338/2025 </a:t>
                      </a:r>
                      <a:endParaRPr lang="pt-BR" sz="1200" b="0" i="0" u="none" strike="noStrike" dirty="0">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Aditivos alimentares para misturas lácteas</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dirty="0">
                          <a:effectLst/>
                          <a:latin typeface="Aptos" panose="020B0004020202020204" pitchFamily="34" charset="0"/>
                        </a:rPr>
                        <a:t>Sem publicação</a:t>
                      </a:r>
                      <a:endParaRPr lang="pt-BR" sz="1200" b="0" i="0" u="none" strike="noStrike" dirty="0">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Pendente</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4316939"/>
                  </a:ext>
                </a:extLst>
              </a:tr>
              <a:tr h="190500">
                <a:tc>
                  <a:txBody>
                    <a:bodyPr/>
                    <a:lstStyle/>
                    <a:p>
                      <a:pPr algn="l" fontAlgn="b">
                        <a:buNone/>
                      </a:pPr>
                      <a:r>
                        <a:rPr lang="pt-BR" sz="1200" u="none" strike="noStrike" dirty="0">
                          <a:effectLst/>
                          <a:latin typeface="Aptos" panose="020B0004020202020204" pitchFamily="34" charset="0"/>
                        </a:rPr>
                        <a:t>CP 1357/2025</a:t>
                      </a:r>
                      <a:endParaRPr lang="pt-BR" sz="1200" b="0" i="0" u="none" strike="noStrike" dirty="0">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dirty="0">
                          <a:effectLst/>
                          <a:latin typeface="Aptos" panose="020B0004020202020204" pitchFamily="34" charset="0"/>
                        </a:rPr>
                        <a:t>Rotulagem geral de alimentos embalados</a:t>
                      </a:r>
                      <a:endParaRPr lang="pt-BR" sz="1200" b="0" i="0" u="none" strike="noStrike" dirty="0">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Sem publicação</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Não publicada</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9512044"/>
                  </a:ext>
                </a:extLst>
              </a:tr>
              <a:tr h="1422400">
                <a:tc>
                  <a:txBody>
                    <a:bodyPr/>
                    <a:lstStyle/>
                    <a:p>
                      <a:pPr algn="l" fontAlgn="ctr">
                        <a:buNone/>
                      </a:pPr>
                      <a:r>
                        <a:rPr lang="pt-BR" sz="1200" u="none" strike="noStrike">
                          <a:effectLst/>
                          <a:latin typeface="Aptos" panose="020B0004020202020204" pitchFamily="34" charset="0"/>
                        </a:rPr>
                        <a:t>Consultas Públicas n° 1.362 a 1.368/2025</a:t>
                      </a:r>
                      <a:endParaRPr lang="pt-BR" sz="1200" b="0" i="0" u="none" strike="noStrike">
                        <a:solidFill>
                          <a:srgbClr val="000000"/>
                        </a:solidFill>
                        <a:effectLst/>
                        <a:latin typeface="Aptos" panose="020B0004020202020204" pitchFamily="34" charset="0"/>
                      </a:endParaRPr>
                    </a:p>
                  </a:txBody>
                  <a:tcPr marL="9525" marR="9525" marT="9525" marB="0" anchor="ctr">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dirty="0">
                          <a:effectLst/>
                          <a:latin typeface="Aptos" panose="020B0004020202020204" pitchFamily="34" charset="0"/>
                        </a:rPr>
                        <a:t>Sobre Boas Práticas de Fabricação, Sistemas de Análise de Perigos e Pontos Críticos de Controle (APPCC) e Procedimentos Operacionais Padronizados (POP) a serem implementados na cadeia produtiva de alimentos</a:t>
                      </a:r>
                      <a:endParaRPr lang="pt-BR" sz="1200" b="0" i="0" u="none" strike="noStrike" dirty="0">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dirty="0">
                          <a:effectLst/>
                          <a:latin typeface="Aptos" panose="020B0004020202020204" pitchFamily="34" charset="0"/>
                        </a:rPr>
                        <a:t>Sem publicação</a:t>
                      </a:r>
                      <a:endParaRPr lang="pt-BR" sz="1200" b="0" i="0" u="none" strike="noStrike" dirty="0">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Não publicada</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627820"/>
                  </a:ext>
                </a:extLst>
              </a:tr>
              <a:tr h="190500">
                <a:tc>
                  <a:txBody>
                    <a:bodyPr/>
                    <a:lstStyle/>
                    <a:p>
                      <a:pPr algn="l" fontAlgn="b">
                        <a:buNone/>
                      </a:pPr>
                      <a:r>
                        <a:rPr lang="pt-BR" sz="1200" u="none" strike="noStrike">
                          <a:effectLst/>
                          <a:latin typeface="Aptos" panose="020B0004020202020204" pitchFamily="34" charset="0"/>
                        </a:rPr>
                        <a:t>CP 1369/2025</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Aditivos para leites fluidos, bebidas lácteas e creme de leite</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dirty="0">
                          <a:effectLst/>
                          <a:latin typeface="Aptos" panose="020B0004020202020204" pitchFamily="34" charset="0"/>
                        </a:rPr>
                        <a:t>Sem publicação</a:t>
                      </a:r>
                      <a:endParaRPr lang="pt-BR" sz="1200" b="0" i="0" u="none" strike="noStrike" dirty="0">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Não publicada</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1387501"/>
                  </a:ext>
                </a:extLst>
              </a:tr>
              <a:tr h="190500">
                <a:tc>
                  <a:txBody>
                    <a:bodyPr/>
                    <a:lstStyle/>
                    <a:p>
                      <a:pPr algn="l" fontAlgn="b">
                        <a:buNone/>
                      </a:pPr>
                      <a:r>
                        <a:rPr lang="pt-BR" sz="1200" u="none" strike="noStrike">
                          <a:effectLst/>
                          <a:latin typeface="Aptos" panose="020B0004020202020204" pitchFamily="34" charset="0"/>
                        </a:rPr>
                        <a:t>CP 1502/2026</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Procedimentos Importados – autorização/reinspeção </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Não confirmada</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dirty="0">
                          <a:effectLst/>
                          <a:latin typeface="Aptos" panose="020B0004020202020204" pitchFamily="34" charset="0"/>
                        </a:rPr>
                        <a:t>Não publicada</a:t>
                      </a:r>
                      <a:endParaRPr lang="pt-BR" sz="1200" b="0" i="0" u="none" strike="noStrike" dirty="0">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7551278"/>
                  </a:ext>
                </a:extLst>
              </a:tr>
              <a:tr h="190500">
                <a:tc>
                  <a:txBody>
                    <a:bodyPr/>
                    <a:lstStyle/>
                    <a:p>
                      <a:pPr algn="l" fontAlgn="b">
                        <a:buNone/>
                      </a:pPr>
                      <a:r>
                        <a:rPr lang="pt-BR" sz="1200" u="none" strike="noStrike">
                          <a:effectLst/>
                          <a:latin typeface="Aptos" panose="020B0004020202020204" pitchFamily="34" charset="0"/>
                        </a:rPr>
                        <a:t>RTIQ solicitado</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Leite aromatizado</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Sem publicação</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dirty="0">
                          <a:effectLst/>
                          <a:latin typeface="Aptos" panose="020B0004020202020204" pitchFamily="34" charset="0"/>
                        </a:rPr>
                        <a:t>Pendente</a:t>
                      </a:r>
                      <a:endParaRPr lang="pt-BR" sz="1200" b="0" i="0" u="none" strike="noStrike" dirty="0">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3028857"/>
                  </a:ext>
                </a:extLst>
              </a:tr>
              <a:tr h="190500">
                <a:tc>
                  <a:txBody>
                    <a:bodyPr/>
                    <a:lstStyle/>
                    <a:p>
                      <a:pPr algn="l" fontAlgn="b">
                        <a:buNone/>
                      </a:pPr>
                      <a:r>
                        <a:rPr lang="pt-BR" sz="1200" u="none" strike="noStrike">
                          <a:effectLst/>
                          <a:latin typeface="Aptos" panose="020B0004020202020204" pitchFamily="34" charset="0"/>
                        </a:rPr>
                        <a:t>RTIQ solicitado</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Composto lácteo</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Sem publicação</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dirty="0">
                          <a:effectLst/>
                          <a:latin typeface="Aptos" panose="020B0004020202020204" pitchFamily="34" charset="0"/>
                        </a:rPr>
                        <a:t>Pendente</a:t>
                      </a:r>
                      <a:endParaRPr lang="pt-BR" sz="1200" b="0" i="0" u="none" strike="noStrike" dirty="0">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10601814"/>
                  </a:ext>
                </a:extLst>
              </a:tr>
              <a:tr h="190500">
                <a:tc>
                  <a:txBody>
                    <a:bodyPr/>
                    <a:lstStyle/>
                    <a:p>
                      <a:pPr algn="l" fontAlgn="b">
                        <a:buNone/>
                      </a:pPr>
                      <a:r>
                        <a:rPr lang="pt-BR" sz="1200" u="none" strike="noStrike">
                          <a:effectLst/>
                          <a:latin typeface="Aptos" panose="020B0004020202020204" pitchFamily="34" charset="0"/>
                        </a:rPr>
                        <a:t>RTIQ solicitado</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Bebida láctea</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Sem publicação</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dirty="0">
                          <a:effectLst/>
                          <a:latin typeface="Aptos" panose="020B0004020202020204" pitchFamily="34" charset="0"/>
                        </a:rPr>
                        <a:t>Pendente</a:t>
                      </a:r>
                      <a:endParaRPr lang="pt-BR" sz="1200" b="0" i="0" u="none" strike="noStrike" dirty="0">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490216"/>
                  </a:ext>
                </a:extLst>
              </a:tr>
              <a:tr h="190500">
                <a:tc>
                  <a:txBody>
                    <a:bodyPr/>
                    <a:lstStyle/>
                    <a:p>
                      <a:pPr algn="l" fontAlgn="b">
                        <a:buNone/>
                      </a:pPr>
                      <a:r>
                        <a:rPr lang="pt-BR" sz="1200" u="none" strike="noStrike">
                          <a:effectLst/>
                          <a:latin typeface="Aptos" panose="020B0004020202020204" pitchFamily="34" charset="0"/>
                        </a:rPr>
                        <a:t>RTIQ solicitado</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Mistura de Requeijão</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Sem publicação</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pt-BR" sz="1200" u="none" strike="noStrike" dirty="0">
                          <a:effectLst/>
                          <a:latin typeface="Aptos" panose="020B0004020202020204" pitchFamily="34" charset="0"/>
                        </a:rPr>
                        <a:t>Pendente</a:t>
                      </a:r>
                      <a:endParaRPr lang="pt-BR" sz="1200" b="0" i="0" u="none" strike="noStrike" dirty="0">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ap="flat" cmpd="sng" algn="ctr">
                      <a:solidFill>
                        <a:srgbClr val="001E6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992879"/>
                  </a:ext>
                </a:extLst>
              </a:tr>
              <a:tr h="190500">
                <a:tc>
                  <a:txBody>
                    <a:bodyPr/>
                    <a:lstStyle/>
                    <a:p>
                      <a:pPr algn="l" fontAlgn="b">
                        <a:buNone/>
                      </a:pPr>
                      <a:r>
                        <a:rPr lang="pt-BR" sz="1200" u="none" strike="noStrike">
                          <a:effectLst/>
                          <a:latin typeface="Aptos" panose="020B0004020202020204" pitchFamily="34" charset="0"/>
                        </a:rPr>
                        <a:t>Tema Manteiga Light</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 </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buNone/>
                      </a:pPr>
                      <a:r>
                        <a:rPr lang="pt-BR" sz="1200" u="none" strike="noStrike">
                          <a:effectLst/>
                          <a:latin typeface="Aptos" panose="020B0004020202020204" pitchFamily="34" charset="0"/>
                        </a:rPr>
                        <a:t> </a:t>
                      </a:r>
                      <a:endParaRPr lang="pt-BR" sz="1200" b="0" i="0" u="none" strike="noStrike">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buNone/>
                      </a:pPr>
                      <a:r>
                        <a:rPr lang="pt-BR" sz="1200" u="none" strike="noStrike" dirty="0">
                          <a:effectLst/>
                          <a:latin typeface="Aptos" panose="020B0004020202020204" pitchFamily="34" charset="0"/>
                        </a:rPr>
                        <a:t> </a:t>
                      </a:r>
                      <a:endParaRPr lang="pt-BR" sz="1200" b="0" i="0" u="none" strike="noStrike" dirty="0">
                        <a:solidFill>
                          <a:srgbClr val="000000"/>
                        </a:solidFill>
                        <a:effectLst/>
                        <a:latin typeface="Aptos" panose="020B0004020202020204" pitchFamily="34" charset="0"/>
                      </a:endParaRPr>
                    </a:p>
                  </a:txBody>
                  <a:tcPr marL="9525" marR="9525" marT="9525" marB="0" anchor="b">
                    <a:lnL w="12700" cmpd="sng">
                      <a:noFill/>
                    </a:lnL>
                    <a:lnR w="12700" cmpd="sng">
                      <a:noFill/>
                    </a:lnR>
                    <a:lnT w="12700" cap="flat" cmpd="sng" algn="ctr">
                      <a:solidFill>
                        <a:srgbClr val="001E6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54162412"/>
                  </a:ext>
                </a:extLst>
              </a:tr>
            </a:tbl>
          </a:graphicData>
        </a:graphic>
      </p:graphicFrame>
      <p:sp>
        <p:nvSpPr>
          <p:cNvPr id="13" name="CaixaDeTexto 12">
            <a:extLst>
              <a:ext uri="{FF2B5EF4-FFF2-40B4-BE49-F238E27FC236}">
                <a16:creationId xmlns:a16="http://schemas.microsoft.com/office/drawing/2014/main" id="{6313E3BB-9C5F-72A1-CC82-85CBB9EE81F7}"/>
              </a:ext>
            </a:extLst>
          </p:cNvPr>
          <p:cNvSpPr txBox="1"/>
          <p:nvPr/>
        </p:nvSpPr>
        <p:spPr>
          <a:xfrm>
            <a:off x="952009" y="1026340"/>
            <a:ext cx="8501479"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200" b="1" dirty="0">
                <a:solidFill>
                  <a:srgbClr val="0B3977"/>
                </a:solidFill>
                <a:latin typeface="Aptos" panose="020B0004020202020204" pitchFamily="34" charset="0"/>
                <a:ea typeface="Source Sans Pro" panose="020B0503030403020204" pitchFamily="34" charset="0"/>
                <a:cs typeface="Aparajita" panose="02020603050405020304" pitchFamily="18" charset="0"/>
              </a:rPr>
              <a:t>O que esperar de 2026?</a:t>
            </a:r>
          </a:p>
        </p:txBody>
      </p:sp>
      <p:sp>
        <p:nvSpPr>
          <p:cNvPr id="14" name="CaixaDeTexto 13">
            <a:extLst>
              <a:ext uri="{FF2B5EF4-FFF2-40B4-BE49-F238E27FC236}">
                <a16:creationId xmlns:a16="http://schemas.microsoft.com/office/drawing/2014/main" id="{57F1C0DD-D7C5-1FB4-BDEA-F6C8F03F9004}"/>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5" name="Espaço Reservado para Número de Slide 5">
            <a:extLst>
              <a:ext uri="{FF2B5EF4-FFF2-40B4-BE49-F238E27FC236}">
                <a16:creationId xmlns:a16="http://schemas.microsoft.com/office/drawing/2014/main" id="{D54367E3-6FF7-DE00-C89C-4675D8FFC205}"/>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35</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4304293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C7C03-C260-9462-1925-C58A75F25B2A}"/>
            </a:ext>
          </a:extLst>
        </p:cNvPr>
        <p:cNvGrpSpPr/>
        <p:nvPr/>
      </p:nvGrpSpPr>
      <p:grpSpPr>
        <a:xfrm>
          <a:off x="0" y="0"/>
          <a:ext cx="0" cy="0"/>
          <a:chOff x="0" y="0"/>
          <a:chExt cx="0" cy="0"/>
        </a:xfrm>
      </p:grpSpPr>
      <p:sp>
        <p:nvSpPr>
          <p:cNvPr id="13" name="Retângulo Arredondado 12">
            <a:extLst>
              <a:ext uri="{FF2B5EF4-FFF2-40B4-BE49-F238E27FC236}">
                <a16:creationId xmlns:a16="http://schemas.microsoft.com/office/drawing/2014/main" id="{23F6850D-84EB-8AAF-CA94-32DA5187151F}"/>
              </a:ext>
            </a:extLst>
          </p:cNvPr>
          <p:cNvSpPr/>
          <p:nvPr/>
        </p:nvSpPr>
        <p:spPr>
          <a:xfrm>
            <a:off x="382606" y="443345"/>
            <a:ext cx="11426788" cy="5569527"/>
          </a:xfrm>
          <a:prstGeom prst="roundRect">
            <a:avLst>
              <a:gd name="adj" fmla="val 8209"/>
            </a:avLst>
          </a:prstGeom>
          <a:blipFill>
            <a:blip r:embed="rId2"/>
            <a:stretch>
              <a:fillRect/>
            </a:stretch>
          </a:blip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6" name="Retângulo Arredondado 5">
            <a:extLst>
              <a:ext uri="{FF2B5EF4-FFF2-40B4-BE49-F238E27FC236}">
                <a16:creationId xmlns:a16="http://schemas.microsoft.com/office/drawing/2014/main" id="{1FB82945-3ABB-3A9E-A94C-4DF629B179E1}"/>
              </a:ext>
            </a:extLst>
          </p:cNvPr>
          <p:cNvSpPr/>
          <p:nvPr/>
        </p:nvSpPr>
        <p:spPr>
          <a:xfrm>
            <a:off x="794084" y="-475755"/>
            <a:ext cx="5501785" cy="4029075"/>
          </a:xfrm>
          <a:prstGeom prst="roundRect">
            <a:avLst>
              <a:gd name="adj" fmla="val 5056"/>
            </a:avLst>
          </a:prstGeom>
          <a:solidFill>
            <a:srgbClr val="21B6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7635CF2B-839E-8608-6AE9-44010196D5DB}"/>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7" name="CaixaDeTexto 6">
            <a:extLst>
              <a:ext uri="{FF2B5EF4-FFF2-40B4-BE49-F238E27FC236}">
                <a16:creationId xmlns:a16="http://schemas.microsoft.com/office/drawing/2014/main" id="{B4C05BC9-F12B-6DA2-B6D3-DF86B6A8F554}"/>
              </a:ext>
            </a:extLst>
          </p:cNvPr>
          <p:cNvSpPr txBox="1"/>
          <p:nvPr/>
        </p:nvSpPr>
        <p:spPr>
          <a:xfrm>
            <a:off x="592666" y="4386589"/>
            <a:ext cx="10773834" cy="2215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3800" b="1" dirty="0">
                <a:solidFill>
                  <a:schemeClr val="bg1"/>
                </a:solidFill>
                <a:latin typeface="Aptos" panose="020B0004020202020204" pitchFamily="34" charset="0"/>
                <a:ea typeface="Source Sans Pro" panose="020B0503030403020204" pitchFamily="34" charset="0"/>
                <a:cs typeface="Calibri" panose="020F0502020204030204" pitchFamily="34" charset="0"/>
              </a:rPr>
              <a:t> OBRIGADA </a:t>
            </a:r>
            <a:endParaRPr lang="pt-BR" sz="13800" dirty="0">
              <a:solidFill>
                <a:schemeClr val="bg1"/>
              </a:solidFill>
              <a:latin typeface="Aptos" panose="020B0004020202020204" pitchFamily="34" charset="0"/>
            </a:endParaRPr>
          </a:p>
        </p:txBody>
      </p:sp>
      <p:sp>
        <p:nvSpPr>
          <p:cNvPr id="18" name="CaixaDeTexto 17">
            <a:extLst>
              <a:ext uri="{FF2B5EF4-FFF2-40B4-BE49-F238E27FC236}">
                <a16:creationId xmlns:a16="http://schemas.microsoft.com/office/drawing/2014/main" id="{F65751D0-5A06-29F2-0060-EF64DB8EA76C}"/>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22" name="Espaço Reservado para Número de Slide 5">
            <a:extLst>
              <a:ext uri="{FF2B5EF4-FFF2-40B4-BE49-F238E27FC236}">
                <a16:creationId xmlns:a16="http://schemas.microsoft.com/office/drawing/2014/main" id="{1D20836D-BEC9-6039-F21F-DBC400D2951E}"/>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36</a:t>
            </a:fld>
            <a:endParaRPr lang="pt-BR" sz="1100" dirty="0">
              <a:solidFill>
                <a:srgbClr val="21B6CB"/>
              </a:solidFill>
              <a:latin typeface="Aptos" panose="020B0004020202020204" pitchFamily="34" charset="0"/>
            </a:endParaRPr>
          </a:p>
        </p:txBody>
      </p:sp>
      <p:sp>
        <p:nvSpPr>
          <p:cNvPr id="3" name="CaixaDeTexto 2">
            <a:extLst>
              <a:ext uri="{FF2B5EF4-FFF2-40B4-BE49-F238E27FC236}">
                <a16:creationId xmlns:a16="http://schemas.microsoft.com/office/drawing/2014/main" id="{26FC895B-B52F-70AA-51FC-2711682A0E0A}"/>
              </a:ext>
            </a:extLst>
          </p:cNvPr>
          <p:cNvSpPr txBox="1"/>
          <p:nvPr/>
        </p:nvSpPr>
        <p:spPr>
          <a:xfrm>
            <a:off x="1117627" y="1692559"/>
            <a:ext cx="6172200" cy="1569660"/>
          </a:xfrm>
          <a:prstGeom prst="rect">
            <a:avLst/>
          </a:prstGeom>
          <a:noFill/>
        </p:spPr>
        <p:txBody>
          <a:bodyPr wrap="square">
            <a:spAutoFit/>
          </a:bodyPr>
          <a:lstStyle/>
          <a:p>
            <a:pPr lvl="0" fontAlgn="base">
              <a:spcBef>
                <a:spcPct val="0"/>
              </a:spcBef>
              <a:spcAft>
                <a:spcPct val="0"/>
              </a:spcAft>
            </a:pPr>
            <a:r>
              <a:rPr lang="pt-BR" sz="3200" b="1" dirty="0">
                <a:solidFill>
                  <a:srgbClr val="0B3977"/>
                </a:solidFill>
                <a:latin typeface="Aptos" panose="020B0004020202020204" pitchFamily="34" charset="0"/>
                <a:ea typeface="Source Sans Pro" panose="020B0503030403020204" pitchFamily="34" charset="0"/>
              </a:rPr>
              <a:t>Maria Cristina </a:t>
            </a:r>
            <a:r>
              <a:rPr lang="pt-BR" sz="3200" b="1" dirty="0" err="1">
                <a:solidFill>
                  <a:srgbClr val="0B3977"/>
                </a:solidFill>
                <a:latin typeface="Aptos" panose="020B0004020202020204" pitchFamily="34" charset="0"/>
                <a:ea typeface="Source Sans Pro" panose="020B0503030403020204" pitchFamily="34" charset="0"/>
              </a:rPr>
              <a:t>Mosquim</a:t>
            </a:r>
            <a:endParaRPr lang="pt-BR" sz="3200" b="1" dirty="0">
              <a:solidFill>
                <a:srgbClr val="0B2554"/>
              </a:solidFill>
              <a:latin typeface="Aptos" panose="020B0004020202020204" pitchFamily="34" charset="0"/>
              <a:ea typeface="Source Sans Pro" panose="020B0503030403020204" pitchFamily="34" charset="0"/>
            </a:endParaRPr>
          </a:p>
          <a:p>
            <a:pPr lvl="0" fontAlgn="base">
              <a:spcBef>
                <a:spcPct val="0"/>
              </a:spcBef>
              <a:spcAft>
                <a:spcPct val="0"/>
              </a:spcAft>
            </a:pPr>
            <a:r>
              <a:rPr lang="pt-BR" sz="3200" dirty="0">
                <a:solidFill>
                  <a:schemeClr val="bg1"/>
                </a:solidFill>
                <a:latin typeface="Aptos" panose="020B0004020202020204" pitchFamily="34" charset="0"/>
                <a:ea typeface="Source Sans Pro" panose="020B0503030403020204" pitchFamily="34" charset="0"/>
                <a:hlinkClick r:id="rId3">
                  <a:extLst>
                    <a:ext uri="{A12FA001-AC4F-418D-AE19-62706E023703}">
                      <ahyp:hlinkClr xmlns:ahyp="http://schemas.microsoft.com/office/drawing/2018/hyperlinkcolor" val="tx"/>
                    </a:ext>
                  </a:extLst>
                </a:hlinkClick>
              </a:rPr>
              <a:t>cmosquim@terra.com.br</a:t>
            </a:r>
            <a:endParaRPr lang="pt-BR" sz="3200" dirty="0">
              <a:solidFill>
                <a:schemeClr val="bg1"/>
              </a:solidFill>
              <a:latin typeface="Aptos" panose="020B0004020202020204" pitchFamily="34" charset="0"/>
              <a:ea typeface="Source Sans Pro" panose="020B0503030403020204" pitchFamily="34" charset="0"/>
            </a:endParaRPr>
          </a:p>
          <a:p>
            <a:pPr lvl="0" fontAlgn="base">
              <a:spcBef>
                <a:spcPct val="0"/>
              </a:spcBef>
              <a:spcAft>
                <a:spcPct val="0"/>
              </a:spcAft>
            </a:pPr>
            <a:r>
              <a:rPr lang="pt-BR" sz="3200" dirty="0">
                <a:solidFill>
                  <a:schemeClr val="bg1"/>
                </a:solidFill>
                <a:latin typeface="Aptos" panose="020B0004020202020204" pitchFamily="34" charset="0"/>
                <a:ea typeface="Source Sans Pro" panose="020B0503030403020204" pitchFamily="34" charset="0"/>
              </a:rPr>
              <a:t>(31) 98814-3462</a:t>
            </a:r>
            <a:endParaRPr lang="pt-BR" sz="3200" dirty="0">
              <a:solidFill>
                <a:schemeClr val="bg1"/>
              </a:solidFill>
              <a:latin typeface="Aptos" panose="020B0004020202020204" pitchFamily="34" charset="0"/>
            </a:endParaRPr>
          </a:p>
        </p:txBody>
      </p:sp>
    </p:spTree>
    <p:extLst>
      <p:ext uri="{BB962C8B-B14F-4D97-AF65-F5344CB8AC3E}">
        <p14:creationId xmlns:p14="http://schemas.microsoft.com/office/powerpoint/2010/main" val="1716726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157E1-072C-FBCD-8E18-71BB7C2DA4E4}"/>
            </a:ext>
          </a:extLst>
        </p:cNvPr>
        <p:cNvGrpSpPr/>
        <p:nvPr/>
      </p:nvGrpSpPr>
      <p:grpSpPr>
        <a:xfrm>
          <a:off x="0" y="0"/>
          <a:ext cx="0" cy="0"/>
          <a:chOff x="0" y="0"/>
          <a:chExt cx="0" cy="0"/>
        </a:xfrm>
      </p:grpSpPr>
      <p:sp>
        <p:nvSpPr>
          <p:cNvPr id="60" name="Google Shape;1110;p53">
            <a:extLst>
              <a:ext uri="{FF2B5EF4-FFF2-40B4-BE49-F238E27FC236}">
                <a16:creationId xmlns:a16="http://schemas.microsoft.com/office/drawing/2014/main" id="{C7CCF55D-119C-7AE1-4FD8-798419D47F90}"/>
              </a:ext>
            </a:extLst>
          </p:cNvPr>
          <p:cNvSpPr/>
          <p:nvPr/>
        </p:nvSpPr>
        <p:spPr>
          <a:xfrm rot="13213957">
            <a:off x="8819048" y="-1690387"/>
            <a:ext cx="7358962" cy="5675848"/>
          </a:xfrm>
          <a:custGeom>
            <a:avLst/>
            <a:gdLst/>
            <a:ahLst/>
            <a:cxnLst/>
            <a:rect l="l" t="t" r="r" b="b"/>
            <a:pathLst>
              <a:path w="27805" h="15479" extrusionOk="0">
                <a:moveTo>
                  <a:pt x="7126" y="1"/>
                </a:moveTo>
                <a:cubicBezTo>
                  <a:pt x="5779" y="1"/>
                  <a:pt x="4507" y="474"/>
                  <a:pt x="3629" y="990"/>
                </a:cubicBezTo>
                <a:cubicBezTo>
                  <a:pt x="2736" y="1508"/>
                  <a:pt x="1116" y="2793"/>
                  <a:pt x="781" y="3945"/>
                </a:cubicBezTo>
                <a:cubicBezTo>
                  <a:pt x="0" y="6770"/>
                  <a:pt x="4928" y="6382"/>
                  <a:pt x="2884" y="9971"/>
                </a:cubicBezTo>
                <a:cubicBezTo>
                  <a:pt x="857" y="13560"/>
                  <a:pt x="9021" y="15363"/>
                  <a:pt x="12780" y="15475"/>
                </a:cubicBezTo>
                <a:cubicBezTo>
                  <a:pt x="12886" y="15477"/>
                  <a:pt x="12994" y="15479"/>
                  <a:pt x="13104" y="15479"/>
                </a:cubicBezTo>
                <a:cubicBezTo>
                  <a:pt x="16559" y="15479"/>
                  <a:pt x="21317" y="14041"/>
                  <a:pt x="24367" y="11069"/>
                </a:cubicBezTo>
                <a:cubicBezTo>
                  <a:pt x="27804" y="7721"/>
                  <a:pt x="24680" y="2195"/>
                  <a:pt x="21443" y="1173"/>
                </a:cubicBezTo>
                <a:cubicBezTo>
                  <a:pt x="21020" y="1038"/>
                  <a:pt x="20623" y="985"/>
                  <a:pt x="20234" y="985"/>
                </a:cubicBezTo>
                <a:cubicBezTo>
                  <a:pt x="18736" y="985"/>
                  <a:pt x="17357" y="1777"/>
                  <a:pt x="15028" y="1777"/>
                </a:cubicBezTo>
                <a:cubicBezTo>
                  <a:pt x="13532" y="1777"/>
                  <a:pt x="11643" y="1449"/>
                  <a:pt x="9079" y="374"/>
                </a:cubicBezTo>
                <a:cubicBezTo>
                  <a:pt x="8434" y="109"/>
                  <a:pt x="7772" y="1"/>
                  <a:pt x="7126"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21B6CB"/>
              </a:solidFill>
            </a:endParaRPr>
          </a:p>
        </p:txBody>
      </p:sp>
      <p:sp>
        <p:nvSpPr>
          <p:cNvPr id="12" name="Retângulo 11">
            <a:extLst>
              <a:ext uri="{FF2B5EF4-FFF2-40B4-BE49-F238E27FC236}">
                <a16:creationId xmlns:a16="http://schemas.microsoft.com/office/drawing/2014/main" id="{20217205-3E51-481F-2AE6-2F1E505FB56B}"/>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7" name="CaixaDeTexto 16">
            <a:extLst>
              <a:ext uri="{FF2B5EF4-FFF2-40B4-BE49-F238E27FC236}">
                <a16:creationId xmlns:a16="http://schemas.microsoft.com/office/drawing/2014/main" id="{51A8B509-6912-A844-DF43-B04F09C3064C}"/>
              </a:ext>
            </a:extLst>
          </p:cNvPr>
          <p:cNvSpPr txBox="1"/>
          <p:nvPr/>
        </p:nvSpPr>
        <p:spPr>
          <a:xfrm>
            <a:off x="1811338" y="1736725"/>
            <a:ext cx="3883721" cy="4093428"/>
          </a:xfrm>
          <a:prstGeom prst="rect">
            <a:avLst/>
          </a:prstGeom>
          <a:noFill/>
        </p:spPr>
        <p:txBody>
          <a:bodyPr wrap="square" rtlCol="0">
            <a:spAutoFit/>
          </a:bodyPr>
          <a:lstStyle/>
          <a:p>
            <a:r>
              <a:rPr lang="pt-BR" b="1" dirty="0">
                <a:latin typeface="Aptos" panose="020B0004020202020204" pitchFamily="34" charset="0"/>
              </a:rPr>
              <a:t>ROTULAGEM DE ALIMENTOS</a:t>
            </a:r>
          </a:p>
          <a:p>
            <a:pPr marL="285750" indent="-285750">
              <a:buFont typeface="Arial" panose="020B0604020202020204" pitchFamily="34" charset="0"/>
              <a:buChar char="•"/>
            </a:pPr>
            <a:endParaRPr lang="pt-BR" sz="1600"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Declaração quantitativa de ingredientes</a:t>
            </a:r>
            <a:r>
              <a:rPr lang="pt-BR" sz="1600" dirty="0">
                <a:latin typeface="Aptos" panose="020B0004020202020204" pitchFamily="34" charset="0"/>
              </a:rPr>
              <a:t>: início no 3º trimestre de 2026, sem AIR, com CP e deliberação final no 4º trimestre de 2027.</a:t>
            </a:r>
          </a:p>
          <a:p>
            <a:pPr marL="285750" lvl="0" indent="-285750">
              <a:buFont typeface="Arial" panose="020B0604020202020204" pitchFamily="34" charset="0"/>
              <a:buChar char="•"/>
            </a:pPr>
            <a:endParaRPr lang="pt-BR" sz="1600"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Uso de tecnologia na rotulagem</a:t>
            </a:r>
            <a:r>
              <a:rPr lang="pt-BR" sz="1600" dirty="0">
                <a:latin typeface="Aptos" panose="020B0004020202020204" pitchFamily="34" charset="0"/>
              </a:rPr>
              <a:t>: mesmo cronograma, com previsão de diálogo setorial em abril de 2026.</a:t>
            </a:r>
          </a:p>
          <a:p>
            <a:pPr marL="285750" lvl="0" indent="-285750">
              <a:buFont typeface="Arial" panose="020B0604020202020204" pitchFamily="34" charset="0"/>
              <a:buChar char="•"/>
            </a:pPr>
            <a:endParaRPr lang="pt-BR" sz="1600"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Ausência de glúten (TAP 9/2026)</a:t>
            </a:r>
            <a:r>
              <a:rPr lang="pt-BR" sz="1600" dirty="0">
                <a:latin typeface="Aptos" panose="020B0004020202020204" pitchFamily="34" charset="0"/>
              </a:rPr>
              <a:t>: AIR no 2º trimestre de 2027, com etapas finais em 2027.</a:t>
            </a:r>
          </a:p>
          <a:p>
            <a:pPr marL="285750" lvl="0" indent="-285750">
              <a:buFont typeface="Arial" panose="020B0604020202020204" pitchFamily="34" charset="0"/>
              <a:buChar char="•"/>
            </a:pPr>
            <a:endParaRPr lang="pt-BR" sz="1600" dirty="0">
              <a:latin typeface="Aptos" panose="020B0004020202020204" pitchFamily="34" charset="0"/>
            </a:endParaRPr>
          </a:p>
          <a:p>
            <a:endParaRPr lang="pt-BR" b="1" dirty="0">
              <a:solidFill>
                <a:srgbClr val="0B3977"/>
              </a:solidFill>
              <a:latin typeface="Aptos" panose="020B0004020202020204" pitchFamily="34" charset="0"/>
            </a:endParaRPr>
          </a:p>
        </p:txBody>
      </p:sp>
      <p:sp>
        <p:nvSpPr>
          <p:cNvPr id="2" name="CaixaDeTexto 1">
            <a:extLst>
              <a:ext uri="{FF2B5EF4-FFF2-40B4-BE49-F238E27FC236}">
                <a16:creationId xmlns:a16="http://schemas.microsoft.com/office/drawing/2014/main" id="{0EF2EC47-F0FD-2635-6623-43CF9351AA7A}"/>
              </a:ext>
            </a:extLst>
          </p:cNvPr>
          <p:cNvSpPr txBox="1"/>
          <p:nvPr/>
        </p:nvSpPr>
        <p:spPr>
          <a:xfrm>
            <a:off x="742950" y="1479053"/>
            <a:ext cx="110534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pt-BR" sz="6000" b="1" dirty="0">
                <a:solidFill>
                  <a:srgbClr val="1F2B54"/>
                </a:solidFill>
                <a:latin typeface="Aptos" panose="020B0004020202020204" pitchFamily="34" charset="0"/>
              </a:rPr>
              <a:t>2</a:t>
            </a:r>
            <a:endParaRPr lang="pt-BR" sz="6000" dirty="0">
              <a:solidFill>
                <a:srgbClr val="1F2B54"/>
              </a:solidFill>
            </a:endParaRPr>
          </a:p>
        </p:txBody>
      </p:sp>
      <p:sp>
        <p:nvSpPr>
          <p:cNvPr id="7" name="CaixaDeTexto 6">
            <a:extLst>
              <a:ext uri="{FF2B5EF4-FFF2-40B4-BE49-F238E27FC236}">
                <a16:creationId xmlns:a16="http://schemas.microsoft.com/office/drawing/2014/main" id="{CD3A477A-ADDE-6067-828A-E8A4112168CE}"/>
              </a:ext>
            </a:extLst>
          </p:cNvPr>
          <p:cNvSpPr txBox="1"/>
          <p:nvPr/>
        </p:nvSpPr>
        <p:spPr>
          <a:xfrm>
            <a:off x="952010" y="1026340"/>
            <a:ext cx="7801848"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000" b="1" dirty="0">
                <a:solidFill>
                  <a:srgbClr val="21B6CB"/>
                </a:solidFill>
                <a:latin typeface="Aptos" panose="020B0004020202020204" pitchFamily="34" charset="0"/>
                <a:ea typeface="Source Sans Pro" panose="020B0503030403020204" pitchFamily="34" charset="0"/>
                <a:cs typeface="Arial" panose="020B0604020202020204" pitchFamily="34" charset="0"/>
              </a:rPr>
              <a:t>Agenda Regulatória Anvisa 2026-2027</a:t>
            </a:r>
          </a:p>
        </p:txBody>
      </p:sp>
      <p:sp>
        <p:nvSpPr>
          <p:cNvPr id="55" name="CaixaDeTexto 54">
            <a:extLst>
              <a:ext uri="{FF2B5EF4-FFF2-40B4-BE49-F238E27FC236}">
                <a16:creationId xmlns:a16="http://schemas.microsoft.com/office/drawing/2014/main" id="{D5F6D379-4DC7-3B80-A7E4-C5DDBD340A01}"/>
              </a:ext>
            </a:extLst>
          </p:cNvPr>
          <p:cNvSpPr txBox="1"/>
          <p:nvPr/>
        </p:nvSpPr>
        <p:spPr>
          <a:xfrm>
            <a:off x="5791201" y="2236738"/>
            <a:ext cx="3746500" cy="3046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lvl="0" indent="-285750">
              <a:buFont typeface="Arial" panose="020B0604020202020204" pitchFamily="34" charset="0"/>
              <a:buChar char="•"/>
            </a:pPr>
            <a:r>
              <a:rPr lang="pt-BR" sz="1600" b="1" dirty="0">
                <a:latin typeface="Aptos" panose="020B0004020202020204" pitchFamily="34" charset="0"/>
              </a:rPr>
              <a:t>Alimentos alergênicos (TAP 37/2025)</a:t>
            </a:r>
            <a:r>
              <a:rPr lang="pt-BR" sz="1600" dirty="0">
                <a:latin typeface="Aptos" panose="020B0004020202020204" pitchFamily="34" charset="0"/>
              </a:rPr>
              <a:t>: sem AIR, em consolidação de consultas públicas.</a:t>
            </a:r>
          </a:p>
          <a:p>
            <a:pPr marL="285750" lvl="0" indent="-285750">
              <a:buFont typeface="Arial" panose="020B0604020202020204" pitchFamily="34" charset="0"/>
              <a:buChar char="•"/>
            </a:pPr>
            <a:endParaRPr lang="pt-BR" sz="1600"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Rotulagem geral (TAP 39/2025)</a:t>
            </a:r>
            <a:r>
              <a:rPr lang="pt-BR" sz="1600" dirty="0">
                <a:latin typeface="Aptos" panose="020B0004020202020204" pitchFamily="34" charset="0"/>
              </a:rPr>
              <a:t> e </a:t>
            </a:r>
            <a:r>
              <a:rPr lang="pt-BR" sz="1600" b="1" dirty="0">
                <a:latin typeface="Aptos" panose="020B0004020202020204" pitchFamily="34" charset="0"/>
              </a:rPr>
              <a:t>Rotulagem nutricional (TAP 38/2025)</a:t>
            </a:r>
            <a:r>
              <a:rPr lang="pt-BR" sz="1600" dirty="0">
                <a:latin typeface="Aptos" panose="020B0004020202020204" pitchFamily="34" charset="0"/>
              </a:rPr>
              <a:t>: também sem AIR, com deliberação final no 4º trimestre de 2027. Diálogos serão realizados após análise das </a:t>
            </a:r>
            <a:r>
              <a:rPr lang="pt-BR" sz="1600" dirty="0" err="1">
                <a:latin typeface="Aptos" panose="020B0004020202020204" pitchFamily="34" charset="0"/>
              </a:rPr>
              <a:t>CPs</a:t>
            </a:r>
            <a:r>
              <a:rPr lang="pt-BR" sz="1600" dirty="0">
                <a:latin typeface="Aptos" panose="020B0004020202020204" pitchFamily="34" charset="0"/>
              </a:rPr>
              <a:t>, antes da retomada das discussões no Mercosul.</a:t>
            </a:r>
          </a:p>
        </p:txBody>
      </p:sp>
      <p:pic>
        <p:nvPicPr>
          <p:cNvPr id="62" name="Imagem 61" descr="Ícone&#10;&#10;O conteúdo gerado por IA pode estar incorreto.">
            <a:extLst>
              <a:ext uri="{FF2B5EF4-FFF2-40B4-BE49-F238E27FC236}">
                <a16:creationId xmlns:a16="http://schemas.microsoft.com/office/drawing/2014/main" id="{EB9199E0-ADEF-2868-4D2D-507BCB35F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7279" y="3129781"/>
            <a:ext cx="2696912" cy="2696912"/>
          </a:xfrm>
          <a:prstGeom prst="rect">
            <a:avLst/>
          </a:prstGeom>
        </p:spPr>
      </p:pic>
      <p:sp>
        <p:nvSpPr>
          <p:cNvPr id="63" name="CaixaDeTexto 62">
            <a:extLst>
              <a:ext uri="{FF2B5EF4-FFF2-40B4-BE49-F238E27FC236}">
                <a16:creationId xmlns:a16="http://schemas.microsoft.com/office/drawing/2014/main" id="{87A9B243-D3EF-6376-5F74-9750EEFF7948}"/>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024" name="Espaço Reservado para Número de Slide 5">
            <a:extLst>
              <a:ext uri="{FF2B5EF4-FFF2-40B4-BE49-F238E27FC236}">
                <a16:creationId xmlns:a16="http://schemas.microsoft.com/office/drawing/2014/main" id="{8DB20DDF-D571-2FBD-F68F-974297B54939}"/>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4</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1249089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A077B-9247-B6AC-A482-2938B19DA531}"/>
            </a:ext>
          </a:extLst>
        </p:cNvPr>
        <p:cNvGrpSpPr/>
        <p:nvPr/>
      </p:nvGrpSpPr>
      <p:grpSpPr>
        <a:xfrm>
          <a:off x="0" y="0"/>
          <a:ext cx="0" cy="0"/>
          <a:chOff x="0" y="0"/>
          <a:chExt cx="0" cy="0"/>
        </a:xfrm>
      </p:grpSpPr>
      <p:sp>
        <p:nvSpPr>
          <p:cNvPr id="19" name="Google Shape;1110;p53">
            <a:extLst>
              <a:ext uri="{FF2B5EF4-FFF2-40B4-BE49-F238E27FC236}">
                <a16:creationId xmlns:a16="http://schemas.microsoft.com/office/drawing/2014/main" id="{C7C11FA7-408E-930D-36F9-0152769C9D0C}"/>
              </a:ext>
            </a:extLst>
          </p:cNvPr>
          <p:cNvSpPr/>
          <p:nvPr/>
        </p:nvSpPr>
        <p:spPr>
          <a:xfrm rot="13213957">
            <a:off x="7201347" y="-2848462"/>
            <a:ext cx="7358962" cy="5675848"/>
          </a:xfrm>
          <a:custGeom>
            <a:avLst/>
            <a:gdLst/>
            <a:ahLst/>
            <a:cxnLst/>
            <a:rect l="l" t="t" r="r" b="b"/>
            <a:pathLst>
              <a:path w="27805" h="15479" extrusionOk="0">
                <a:moveTo>
                  <a:pt x="7126" y="1"/>
                </a:moveTo>
                <a:cubicBezTo>
                  <a:pt x="5779" y="1"/>
                  <a:pt x="4507" y="474"/>
                  <a:pt x="3629" y="990"/>
                </a:cubicBezTo>
                <a:cubicBezTo>
                  <a:pt x="2736" y="1508"/>
                  <a:pt x="1116" y="2793"/>
                  <a:pt x="781" y="3945"/>
                </a:cubicBezTo>
                <a:cubicBezTo>
                  <a:pt x="0" y="6770"/>
                  <a:pt x="4928" y="6382"/>
                  <a:pt x="2884" y="9971"/>
                </a:cubicBezTo>
                <a:cubicBezTo>
                  <a:pt x="857" y="13560"/>
                  <a:pt x="9021" y="15363"/>
                  <a:pt x="12780" y="15475"/>
                </a:cubicBezTo>
                <a:cubicBezTo>
                  <a:pt x="12886" y="15477"/>
                  <a:pt x="12994" y="15479"/>
                  <a:pt x="13104" y="15479"/>
                </a:cubicBezTo>
                <a:cubicBezTo>
                  <a:pt x="16559" y="15479"/>
                  <a:pt x="21317" y="14041"/>
                  <a:pt x="24367" y="11069"/>
                </a:cubicBezTo>
                <a:cubicBezTo>
                  <a:pt x="27804" y="7721"/>
                  <a:pt x="24680" y="2195"/>
                  <a:pt x="21443" y="1173"/>
                </a:cubicBezTo>
                <a:cubicBezTo>
                  <a:pt x="21020" y="1038"/>
                  <a:pt x="20623" y="985"/>
                  <a:pt x="20234" y="985"/>
                </a:cubicBezTo>
                <a:cubicBezTo>
                  <a:pt x="18736" y="985"/>
                  <a:pt x="17357" y="1777"/>
                  <a:pt x="15028" y="1777"/>
                </a:cubicBezTo>
                <a:cubicBezTo>
                  <a:pt x="13532" y="1777"/>
                  <a:pt x="11643" y="1449"/>
                  <a:pt x="9079" y="374"/>
                </a:cubicBezTo>
                <a:cubicBezTo>
                  <a:pt x="8434" y="109"/>
                  <a:pt x="7772" y="1"/>
                  <a:pt x="7126"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1B6CB"/>
              </a:solidFill>
            </a:endParaRPr>
          </a:p>
        </p:txBody>
      </p:sp>
      <p:sp>
        <p:nvSpPr>
          <p:cNvPr id="12" name="Retângulo 11">
            <a:extLst>
              <a:ext uri="{FF2B5EF4-FFF2-40B4-BE49-F238E27FC236}">
                <a16:creationId xmlns:a16="http://schemas.microsoft.com/office/drawing/2014/main" id="{ED53E471-1B33-28B6-B989-9862EFD960D9}"/>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7" name="CaixaDeTexto 16">
            <a:extLst>
              <a:ext uri="{FF2B5EF4-FFF2-40B4-BE49-F238E27FC236}">
                <a16:creationId xmlns:a16="http://schemas.microsoft.com/office/drawing/2014/main" id="{1663CB2B-1D0E-9FBB-59F4-CAA02500237B}"/>
              </a:ext>
            </a:extLst>
          </p:cNvPr>
          <p:cNvSpPr txBox="1"/>
          <p:nvPr/>
        </p:nvSpPr>
        <p:spPr>
          <a:xfrm>
            <a:off x="1811338" y="1736725"/>
            <a:ext cx="6609905" cy="4062651"/>
          </a:xfrm>
          <a:prstGeom prst="rect">
            <a:avLst/>
          </a:prstGeom>
          <a:noFill/>
        </p:spPr>
        <p:txBody>
          <a:bodyPr wrap="square" rtlCol="0">
            <a:spAutoFit/>
          </a:bodyPr>
          <a:lstStyle/>
          <a:p>
            <a:r>
              <a:rPr lang="pt-BR" b="1" dirty="0">
                <a:solidFill>
                  <a:srgbClr val="1F2B54"/>
                </a:solidFill>
                <a:latin typeface="Aptos" panose="020B0004020202020204" pitchFamily="34" charset="0"/>
              </a:rPr>
              <a:t>ADITIVOS E ROTULAGEM ASSOCIADA</a:t>
            </a:r>
          </a:p>
          <a:p>
            <a:endParaRPr lang="pt-BR" sz="1600"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Rotulagem de corantes e aromatizantes (TAP 28/2025)</a:t>
            </a:r>
            <a:r>
              <a:rPr lang="pt-BR" sz="1600" dirty="0">
                <a:latin typeface="Aptos" panose="020B0004020202020204" pitchFamily="34" charset="0"/>
              </a:rPr>
              <a:t>: AIR no 4º trimestre de 2026 e deliberação em 2027</a:t>
            </a:r>
          </a:p>
          <a:p>
            <a:pPr marL="676275" lvl="0" indent="-269875">
              <a:buFont typeface="Arial" panose="020B0604020202020204" pitchFamily="34" charset="0"/>
              <a:buChar char="•"/>
            </a:pPr>
            <a:r>
              <a:rPr lang="pt-BR" sz="1600" dirty="0">
                <a:latin typeface="Aptos" panose="020B0004020202020204" pitchFamily="34" charset="0"/>
              </a:rPr>
              <a:t>Foi realizado diálogo setorial com publicação de excelente material bibliográfico. Aguardar Consulta pública.</a:t>
            </a:r>
          </a:p>
          <a:p>
            <a:pPr marL="406400" lvl="0"/>
            <a:endParaRPr lang="pt-BR" sz="1600"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Corantes formulados</a:t>
            </a:r>
            <a:r>
              <a:rPr lang="pt-BR" sz="1600" dirty="0">
                <a:latin typeface="Aptos" panose="020B0004020202020204" pitchFamily="34" charset="0"/>
              </a:rPr>
              <a:t>: início no 3º trimestre de 2026, sem AIR, com conclusão em 2027.</a:t>
            </a:r>
          </a:p>
          <a:p>
            <a:pPr marL="285750" lvl="0" indent="-285750">
              <a:buFont typeface="Arial" panose="020B0604020202020204" pitchFamily="34" charset="0"/>
              <a:buChar char="•"/>
            </a:pPr>
            <a:endParaRPr lang="pt-BR" sz="1600"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Uso e rotulagem de edulcorantes (TAP 49/2024)</a:t>
            </a:r>
            <a:r>
              <a:rPr lang="pt-BR" sz="1600" dirty="0">
                <a:latin typeface="Aptos" panose="020B0004020202020204" pitchFamily="34" charset="0"/>
              </a:rPr>
              <a:t>: AIR prevista para 2026 e deliberação final em 2027.Setor já vem trabalhando neste tema para tentar minimizar as chamadas nos produtos.</a:t>
            </a:r>
          </a:p>
          <a:p>
            <a:pPr marL="676275" lvl="0" indent="-269875">
              <a:buFont typeface="Arial" panose="020B0604020202020204" pitchFamily="34" charset="0"/>
              <a:buChar char="•"/>
            </a:pPr>
            <a:endParaRPr lang="pt-BR" sz="1600" dirty="0">
              <a:latin typeface="Aptos" panose="020B0004020202020204" pitchFamily="34" charset="0"/>
            </a:endParaRPr>
          </a:p>
          <a:p>
            <a:pPr marL="285750" lvl="0" indent="-285750">
              <a:buFont typeface="Arial" panose="020B0604020202020204" pitchFamily="34" charset="0"/>
              <a:buChar char="•"/>
            </a:pPr>
            <a:endParaRPr lang="pt-BR" sz="1600" dirty="0">
              <a:latin typeface="Aptos" panose="020B0004020202020204" pitchFamily="34" charset="0"/>
            </a:endParaRPr>
          </a:p>
          <a:p>
            <a:endParaRPr lang="pt-BR" sz="1600" b="1" dirty="0">
              <a:solidFill>
                <a:srgbClr val="0B3977"/>
              </a:solidFill>
              <a:latin typeface="Aptos" panose="020B0004020202020204" pitchFamily="34" charset="0"/>
            </a:endParaRPr>
          </a:p>
        </p:txBody>
      </p:sp>
      <p:sp>
        <p:nvSpPr>
          <p:cNvPr id="7" name="CaixaDeTexto 6">
            <a:extLst>
              <a:ext uri="{FF2B5EF4-FFF2-40B4-BE49-F238E27FC236}">
                <a16:creationId xmlns:a16="http://schemas.microsoft.com/office/drawing/2014/main" id="{F87EC613-C53E-902C-8B21-13A7302A3324}"/>
              </a:ext>
            </a:extLst>
          </p:cNvPr>
          <p:cNvSpPr txBox="1"/>
          <p:nvPr/>
        </p:nvSpPr>
        <p:spPr>
          <a:xfrm>
            <a:off x="742950" y="1479053"/>
            <a:ext cx="110534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pt-BR" sz="6000" b="1" dirty="0">
                <a:solidFill>
                  <a:srgbClr val="1F2B54"/>
                </a:solidFill>
                <a:latin typeface="Aptos" panose="020B0004020202020204" pitchFamily="34" charset="0"/>
              </a:rPr>
              <a:t>3</a:t>
            </a:r>
            <a:endParaRPr lang="pt-BR" sz="6000" dirty="0">
              <a:solidFill>
                <a:srgbClr val="1F2B54"/>
              </a:solidFill>
            </a:endParaRPr>
          </a:p>
        </p:txBody>
      </p:sp>
      <p:sp>
        <p:nvSpPr>
          <p:cNvPr id="13" name="CaixaDeTexto 12">
            <a:extLst>
              <a:ext uri="{FF2B5EF4-FFF2-40B4-BE49-F238E27FC236}">
                <a16:creationId xmlns:a16="http://schemas.microsoft.com/office/drawing/2014/main" id="{946F9B7A-1F31-1913-F4DA-C8DA25C5FAE5}"/>
              </a:ext>
            </a:extLst>
          </p:cNvPr>
          <p:cNvSpPr txBox="1"/>
          <p:nvPr/>
        </p:nvSpPr>
        <p:spPr>
          <a:xfrm>
            <a:off x="952010" y="1026340"/>
            <a:ext cx="7801848"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000" b="1" dirty="0">
                <a:solidFill>
                  <a:srgbClr val="21B6CB"/>
                </a:solidFill>
                <a:latin typeface="Aptos" panose="020B0004020202020204" pitchFamily="34" charset="0"/>
                <a:ea typeface="Source Sans Pro" panose="020B0503030403020204" pitchFamily="34" charset="0"/>
                <a:cs typeface="Arial" panose="020B0604020202020204" pitchFamily="34" charset="0"/>
              </a:rPr>
              <a:t>Agenda Regulatória Anvisa 2026-2027</a:t>
            </a:r>
          </a:p>
        </p:txBody>
      </p:sp>
      <p:pic>
        <p:nvPicPr>
          <p:cNvPr id="18" name="Imagem 17" descr="Uma imagem contendo Ícone&#10;&#10;O conteúdo gerado por IA pode estar incorreto.">
            <a:extLst>
              <a:ext uri="{FF2B5EF4-FFF2-40B4-BE49-F238E27FC236}">
                <a16:creationId xmlns:a16="http://schemas.microsoft.com/office/drawing/2014/main" id="{42D6A224-BF60-F7B8-A20E-193949CCF7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63572" y="2653319"/>
            <a:ext cx="2402660" cy="2402660"/>
          </a:xfrm>
          <a:prstGeom prst="rect">
            <a:avLst/>
          </a:prstGeom>
        </p:spPr>
      </p:pic>
      <p:sp>
        <p:nvSpPr>
          <p:cNvPr id="20" name="CaixaDeTexto 19">
            <a:extLst>
              <a:ext uri="{FF2B5EF4-FFF2-40B4-BE49-F238E27FC236}">
                <a16:creationId xmlns:a16="http://schemas.microsoft.com/office/drawing/2014/main" id="{D4238FF0-144C-F94E-0AA9-700752FCA901}"/>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21" name="Espaço Reservado para Número de Slide 5">
            <a:extLst>
              <a:ext uri="{FF2B5EF4-FFF2-40B4-BE49-F238E27FC236}">
                <a16:creationId xmlns:a16="http://schemas.microsoft.com/office/drawing/2014/main" id="{D38E2100-CD50-263B-37B2-6AA626E5FD7A}"/>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5</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527620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828BF-A85D-63E8-1155-E3F77DD07D18}"/>
            </a:ext>
          </a:extLst>
        </p:cNvPr>
        <p:cNvGrpSpPr/>
        <p:nvPr/>
      </p:nvGrpSpPr>
      <p:grpSpPr>
        <a:xfrm>
          <a:off x="0" y="0"/>
          <a:ext cx="0" cy="0"/>
          <a:chOff x="0" y="0"/>
          <a:chExt cx="0" cy="0"/>
        </a:xfrm>
      </p:grpSpPr>
      <p:sp>
        <p:nvSpPr>
          <p:cNvPr id="16" name="Google Shape;1110;p53">
            <a:extLst>
              <a:ext uri="{FF2B5EF4-FFF2-40B4-BE49-F238E27FC236}">
                <a16:creationId xmlns:a16="http://schemas.microsoft.com/office/drawing/2014/main" id="{05A13491-EDF4-B175-1EA8-D204EB3C2C32}"/>
              </a:ext>
            </a:extLst>
          </p:cNvPr>
          <p:cNvSpPr/>
          <p:nvPr/>
        </p:nvSpPr>
        <p:spPr>
          <a:xfrm rot="13213957">
            <a:off x="7769568" y="3692063"/>
            <a:ext cx="7358962" cy="5675848"/>
          </a:xfrm>
          <a:custGeom>
            <a:avLst/>
            <a:gdLst/>
            <a:ahLst/>
            <a:cxnLst/>
            <a:rect l="l" t="t" r="r" b="b"/>
            <a:pathLst>
              <a:path w="27805" h="15479" extrusionOk="0">
                <a:moveTo>
                  <a:pt x="7126" y="1"/>
                </a:moveTo>
                <a:cubicBezTo>
                  <a:pt x="5779" y="1"/>
                  <a:pt x="4507" y="474"/>
                  <a:pt x="3629" y="990"/>
                </a:cubicBezTo>
                <a:cubicBezTo>
                  <a:pt x="2736" y="1508"/>
                  <a:pt x="1116" y="2793"/>
                  <a:pt x="781" y="3945"/>
                </a:cubicBezTo>
                <a:cubicBezTo>
                  <a:pt x="0" y="6770"/>
                  <a:pt x="4928" y="6382"/>
                  <a:pt x="2884" y="9971"/>
                </a:cubicBezTo>
                <a:cubicBezTo>
                  <a:pt x="857" y="13560"/>
                  <a:pt x="9021" y="15363"/>
                  <a:pt x="12780" y="15475"/>
                </a:cubicBezTo>
                <a:cubicBezTo>
                  <a:pt x="12886" y="15477"/>
                  <a:pt x="12994" y="15479"/>
                  <a:pt x="13104" y="15479"/>
                </a:cubicBezTo>
                <a:cubicBezTo>
                  <a:pt x="16559" y="15479"/>
                  <a:pt x="21317" y="14041"/>
                  <a:pt x="24367" y="11069"/>
                </a:cubicBezTo>
                <a:cubicBezTo>
                  <a:pt x="27804" y="7721"/>
                  <a:pt x="24680" y="2195"/>
                  <a:pt x="21443" y="1173"/>
                </a:cubicBezTo>
                <a:cubicBezTo>
                  <a:pt x="21020" y="1038"/>
                  <a:pt x="20623" y="985"/>
                  <a:pt x="20234" y="985"/>
                </a:cubicBezTo>
                <a:cubicBezTo>
                  <a:pt x="18736" y="985"/>
                  <a:pt x="17357" y="1777"/>
                  <a:pt x="15028" y="1777"/>
                </a:cubicBezTo>
                <a:cubicBezTo>
                  <a:pt x="13532" y="1777"/>
                  <a:pt x="11643" y="1449"/>
                  <a:pt x="9079" y="374"/>
                </a:cubicBezTo>
                <a:cubicBezTo>
                  <a:pt x="8434" y="109"/>
                  <a:pt x="7772" y="1"/>
                  <a:pt x="7126"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1B6CB"/>
              </a:solidFill>
            </a:endParaRPr>
          </a:p>
        </p:txBody>
      </p:sp>
      <p:sp>
        <p:nvSpPr>
          <p:cNvPr id="12" name="Retângulo 11">
            <a:extLst>
              <a:ext uri="{FF2B5EF4-FFF2-40B4-BE49-F238E27FC236}">
                <a16:creationId xmlns:a16="http://schemas.microsoft.com/office/drawing/2014/main" id="{85981DD6-B253-18EA-0CDD-387CBB3951BD}"/>
              </a:ext>
            </a:extLst>
          </p:cNvPr>
          <p:cNvSpPr/>
          <p:nvPr/>
        </p:nvSpPr>
        <p:spPr>
          <a:xfrm>
            <a:off x="105157" y="111962"/>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7" name="CaixaDeTexto 16">
            <a:extLst>
              <a:ext uri="{FF2B5EF4-FFF2-40B4-BE49-F238E27FC236}">
                <a16:creationId xmlns:a16="http://schemas.microsoft.com/office/drawing/2014/main" id="{1A2A1C81-960A-E9B0-1B25-15A827B78A12}"/>
              </a:ext>
            </a:extLst>
          </p:cNvPr>
          <p:cNvSpPr txBox="1"/>
          <p:nvPr/>
        </p:nvSpPr>
        <p:spPr>
          <a:xfrm>
            <a:off x="1811338" y="1736725"/>
            <a:ext cx="4907614" cy="2123658"/>
          </a:xfrm>
          <a:prstGeom prst="rect">
            <a:avLst/>
          </a:prstGeom>
          <a:noFill/>
        </p:spPr>
        <p:txBody>
          <a:bodyPr wrap="square" rtlCol="0">
            <a:spAutoFit/>
          </a:bodyPr>
          <a:lstStyle/>
          <a:p>
            <a:r>
              <a:rPr lang="pt-BR" b="1" dirty="0">
                <a:solidFill>
                  <a:srgbClr val="1F2B54"/>
                </a:solidFill>
                <a:latin typeface="Aptos" panose="020B0004020202020204" pitchFamily="34" charset="0"/>
              </a:rPr>
              <a:t>CONTAMINANTES EM ALIMENTOS</a:t>
            </a:r>
          </a:p>
          <a:p>
            <a:endParaRPr lang="pt-BR" dirty="0">
              <a:latin typeface="Aptos" panose="020B0004020202020204" pitchFamily="34" charset="0"/>
            </a:endParaRPr>
          </a:p>
          <a:p>
            <a:pPr lvl="0"/>
            <a:r>
              <a:rPr lang="pt-BR" sz="1600" b="1" dirty="0">
                <a:latin typeface="Aptos" panose="020B0004020202020204" pitchFamily="34" charset="0"/>
              </a:rPr>
              <a:t>Revisão da regulamentação (TAP 51/2025)</a:t>
            </a:r>
            <a:r>
              <a:rPr lang="pt-BR" sz="1600" dirty="0">
                <a:latin typeface="Aptos" panose="020B0004020202020204" pitchFamily="34" charset="0"/>
              </a:rPr>
              <a:t>: sem AIR, com CP e deliberação no 1º trimestre de 2027. O tema incorpora discussões no Mercosul e atualizações periódicas.</a:t>
            </a:r>
          </a:p>
          <a:p>
            <a:endParaRPr lang="pt-BR" sz="1600" dirty="0">
              <a:latin typeface="Aptos" panose="020B0004020202020204" pitchFamily="34" charset="0"/>
            </a:endParaRPr>
          </a:p>
          <a:p>
            <a:r>
              <a:rPr lang="pt-BR" sz="1600" b="1" dirty="0">
                <a:solidFill>
                  <a:srgbClr val="0B3977"/>
                </a:solidFill>
                <a:latin typeface="Aptos" panose="020B0004020202020204" pitchFamily="34" charset="0"/>
              </a:rPr>
              <a:t>Não comtemplou produtos lácteos</a:t>
            </a:r>
          </a:p>
        </p:txBody>
      </p:sp>
      <p:sp>
        <p:nvSpPr>
          <p:cNvPr id="2" name="CaixaDeTexto 1">
            <a:extLst>
              <a:ext uri="{FF2B5EF4-FFF2-40B4-BE49-F238E27FC236}">
                <a16:creationId xmlns:a16="http://schemas.microsoft.com/office/drawing/2014/main" id="{7648D8C2-09A8-1140-500D-11D336ACFF3B}"/>
              </a:ext>
            </a:extLst>
          </p:cNvPr>
          <p:cNvSpPr txBox="1"/>
          <p:nvPr/>
        </p:nvSpPr>
        <p:spPr>
          <a:xfrm>
            <a:off x="952010" y="1026340"/>
            <a:ext cx="7801848"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000" b="1" dirty="0">
                <a:solidFill>
                  <a:srgbClr val="21B6CB"/>
                </a:solidFill>
                <a:latin typeface="Aptos" panose="020B0004020202020204" pitchFamily="34" charset="0"/>
                <a:ea typeface="Source Sans Pro" panose="020B0503030403020204" pitchFamily="34" charset="0"/>
                <a:cs typeface="Arial" panose="020B0604020202020204" pitchFamily="34" charset="0"/>
              </a:rPr>
              <a:t>Agenda Regulatória Anvisa 2026-2027</a:t>
            </a:r>
          </a:p>
        </p:txBody>
      </p:sp>
      <p:sp>
        <p:nvSpPr>
          <p:cNvPr id="7" name="CaixaDeTexto 6">
            <a:extLst>
              <a:ext uri="{FF2B5EF4-FFF2-40B4-BE49-F238E27FC236}">
                <a16:creationId xmlns:a16="http://schemas.microsoft.com/office/drawing/2014/main" id="{09096BFF-06A1-E6DD-9828-70441F3E5DB8}"/>
              </a:ext>
            </a:extLst>
          </p:cNvPr>
          <p:cNvSpPr txBox="1"/>
          <p:nvPr/>
        </p:nvSpPr>
        <p:spPr>
          <a:xfrm>
            <a:off x="742950" y="1479053"/>
            <a:ext cx="110534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pt-BR" sz="6000" b="1" dirty="0">
                <a:solidFill>
                  <a:srgbClr val="1F2B54"/>
                </a:solidFill>
                <a:latin typeface="Aptos" panose="020B0004020202020204" pitchFamily="34" charset="0"/>
              </a:rPr>
              <a:t>4</a:t>
            </a:r>
            <a:endParaRPr lang="pt-BR" sz="6000" dirty="0">
              <a:solidFill>
                <a:srgbClr val="1F2B54"/>
              </a:solidFill>
            </a:endParaRPr>
          </a:p>
        </p:txBody>
      </p:sp>
      <p:pic>
        <p:nvPicPr>
          <p:cNvPr id="14" name="Imagem 13" descr="Ícone&#10;&#10;O conteúdo gerado por IA pode estar incorreto.">
            <a:extLst>
              <a:ext uri="{FF2B5EF4-FFF2-40B4-BE49-F238E27FC236}">
                <a16:creationId xmlns:a16="http://schemas.microsoft.com/office/drawing/2014/main" id="{2158C0AB-9E7D-1FC6-E5BE-6C063184E3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1457" y="1986884"/>
            <a:ext cx="3381137" cy="3381137"/>
          </a:xfrm>
          <a:prstGeom prst="rect">
            <a:avLst/>
          </a:prstGeom>
        </p:spPr>
      </p:pic>
      <p:sp>
        <p:nvSpPr>
          <p:cNvPr id="18" name="CaixaDeTexto 17">
            <a:extLst>
              <a:ext uri="{FF2B5EF4-FFF2-40B4-BE49-F238E27FC236}">
                <a16:creationId xmlns:a16="http://schemas.microsoft.com/office/drawing/2014/main" id="{382E786E-7992-3F04-2B35-C29584BB06F7}"/>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9" name="Espaço Reservado para Número de Slide 5">
            <a:extLst>
              <a:ext uri="{FF2B5EF4-FFF2-40B4-BE49-F238E27FC236}">
                <a16:creationId xmlns:a16="http://schemas.microsoft.com/office/drawing/2014/main" id="{6FCFC1B5-883E-5477-E6DE-0064631C3551}"/>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6</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1466545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3F1D3-0935-DF69-A842-FC392AB68B76}"/>
            </a:ext>
          </a:extLst>
        </p:cNvPr>
        <p:cNvGrpSpPr/>
        <p:nvPr/>
      </p:nvGrpSpPr>
      <p:grpSpPr>
        <a:xfrm>
          <a:off x="0" y="0"/>
          <a:ext cx="0" cy="0"/>
          <a:chOff x="0" y="0"/>
          <a:chExt cx="0" cy="0"/>
        </a:xfrm>
      </p:grpSpPr>
      <p:sp>
        <p:nvSpPr>
          <p:cNvPr id="15" name="Google Shape;1110;p53">
            <a:extLst>
              <a:ext uri="{FF2B5EF4-FFF2-40B4-BE49-F238E27FC236}">
                <a16:creationId xmlns:a16="http://schemas.microsoft.com/office/drawing/2014/main" id="{F19B6182-28D9-0062-24EF-AB700D7A6006}"/>
              </a:ext>
            </a:extLst>
          </p:cNvPr>
          <p:cNvSpPr/>
          <p:nvPr/>
        </p:nvSpPr>
        <p:spPr>
          <a:xfrm rot="13213957">
            <a:off x="8931674" y="-105262"/>
            <a:ext cx="7358962" cy="5675848"/>
          </a:xfrm>
          <a:custGeom>
            <a:avLst/>
            <a:gdLst/>
            <a:ahLst/>
            <a:cxnLst/>
            <a:rect l="l" t="t" r="r" b="b"/>
            <a:pathLst>
              <a:path w="27805" h="15479" extrusionOk="0">
                <a:moveTo>
                  <a:pt x="7126" y="1"/>
                </a:moveTo>
                <a:cubicBezTo>
                  <a:pt x="5779" y="1"/>
                  <a:pt x="4507" y="474"/>
                  <a:pt x="3629" y="990"/>
                </a:cubicBezTo>
                <a:cubicBezTo>
                  <a:pt x="2736" y="1508"/>
                  <a:pt x="1116" y="2793"/>
                  <a:pt x="781" y="3945"/>
                </a:cubicBezTo>
                <a:cubicBezTo>
                  <a:pt x="0" y="6770"/>
                  <a:pt x="4928" y="6382"/>
                  <a:pt x="2884" y="9971"/>
                </a:cubicBezTo>
                <a:cubicBezTo>
                  <a:pt x="857" y="13560"/>
                  <a:pt x="9021" y="15363"/>
                  <a:pt x="12780" y="15475"/>
                </a:cubicBezTo>
                <a:cubicBezTo>
                  <a:pt x="12886" y="15477"/>
                  <a:pt x="12994" y="15479"/>
                  <a:pt x="13104" y="15479"/>
                </a:cubicBezTo>
                <a:cubicBezTo>
                  <a:pt x="16559" y="15479"/>
                  <a:pt x="21317" y="14041"/>
                  <a:pt x="24367" y="11069"/>
                </a:cubicBezTo>
                <a:cubicBezTo>
                  <a:pt x="27804" y="7721"/>
                  <a:pt x="24680" y="2195"/>
                  <a:pt x="21443" y="1173"/>
                </a:cubicBezTo>
                <a:cubicBezTo>
                  <a:pt x="21020" y="1038"/>
                  <a:pt x="20623" y="985"/>
                  <a:pt x="20234" y="985"/>
                </a:cubicBezTo>
                <a:cubicBezTo>
                  <a:pt x="18736" y="985"/>
                  <a:pt x="17357" y="1777"/>
                  <a:pt x="15028" y="1777"/>
                </a:cubicBezTo>
                <a:cubicBezTo>
                  <a:pt x="13532" y="1777"/>
                  <a:pt x="11643" y="1449"/>
                  <a:pt x="9079" y="374"/>
                </a:cubicBezTo>
                <a:cubicBezTo>
                  <a:pt x="8434" y="109"/>
                  <a:pt x="7772" y="1"/>
                  <a:pt x="7126"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1B6CB"/>
              </a:solidFill>
            </a:endParaRPr>
          </a:p>
        </p:txBody>
      </p:sp>
      <p:sp>
        <p:nvSpPr>
          <p:cNvPr id="12" name="Retângulo 11">
            <a:extLst>
              <a:ext uri="{FF2B5EF4-FFF2-40B4-BE49-F238E27FC236}">
                <a16:creationId xmlns:a16="http://schemas.microsoft.com/office/drawing/2014/main" id="{9D085252-D1F0-FC8E-3798-1A1E0F12E634}"/>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17" name="CaixaDeTexto 16">
            <a:extLst>
              <a:ext uri="{FF2B5EF4-FFF2-40B4-BE49-F238E27FC236}">
                <a16:creationId xmlns:a16="http://schemas.microsoft.com/office/drawing/2014/main" id="{6B78D06D-44BF-62E8-4F4D-1D634FF75767}"/>
              </a:ext>
            </a:extLst>
          </p:cNvPr>
          <p:cNvSpPr txBox="1"/>
          <p:nvPr/>
        </p:nvSpPr>
        <p:spPr>
          <a:xfrm>
            <a:off x="1811338" y="1736725"/>
            <a:ext cx="6293382" cy="4585871"/>
          </a:xfrm>
          <a:prstGeom prst="rect">
            <a:avLst/>
          </a:prstGeom>
          <a:noFill/>
        </p:spPr>
        <p:txBody>
          <a:bodyPr wrap="square" rtlCol="0">
            <a:spAutoFit/>
          </a:bodyPr>
          <a:lstStyle/>
          <a:p>
            <a:pPr indent="15875"/>
            <a:r>
              <a:rPr lang="pt-BR" b="1" dirty="0">
                <a:solidFill>
                  <a:srgbClr val="1F2B54"/>
                </a:solidFill>
                <a:latin typeface="Aptos" panose="020B0004020202020204" pitchFamily="34" charset="0"/>
              </a:rPr>
              <a:t>ADITIVOS E COADJUVANTES DE TECNOLOGIA</a:t>
            </a:r>
          </a:p>
          <a:p>
            <a:endParaRPr lang="pt-BR" sz="1600"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Aditivos para leites e derivados (TAP 21/2024)</a:t>
            </a:r>
            <a:r>
              <a:rPr lang="pt-BR" sz="1600" dirty="0">
                <a:latin typeface="Aptos" panose="020B0004020202020204" pitchFamily="34" charset="0"/>
              </a:rPr>
              <a:t>: sem AIR, com deliberação no 4º trimestre de 2026.Já publicado aguardando finalização das consultas e ajustes no Mercosul para publicar.</a:t>
            </a:r>
          </a:p>
          <a:p>
            <a:pPr marL="285750" lvl="0" indent="-285750">
              <a:buFont typeface="Arial" panose="020B0604020202020204" pitchFamily="34" charset="0"/>
              <a:buChar char="•"/>
            </a:pPr>
            <a:endParaRPr lang="pt-BR" sz="1600"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Aditivos para sobremesas lácteas</a:t>
            </a:r>
            <a:r>
              <a:rPr lang="pt-BR" sz="1600" dirty="0">
                <a:latin typeface="Aptos" panose="020B0004020202020204" pitchFamily="34" charset="0"/>
              </a:rPr>
              <a:t>: início no 2º trimestre de 2026, com conclusão em 2027. Finalizou a discussão nesta reunião do Mercosul. Sobe para o GT-3, MIDIC e ANVISA para publicação da consulta pública.</a:t>
            </a:r>
          </a:p>
          <a:p>
            <a:pPr marL="285750" lvl="0" indent="-285750">
              <a:buFont typeface="Arial" panose="020B0604020202020204" pitchFamily="34" charset="0"/>
              <a:buChar char="•"/>
            </a:pPr>
            <a:endParaRPr lang="pt-BR" sz="1600"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Revisão da regulamentação (TAP 49/2024)</a:t>
            </a:r>
            <a:r>
              <a:rPr lang="pt-BR" sz="1600" dirty="0">
                <a:latin typeface="Aptos" panose="020B0004020202020204" pitchFamily="34" charset="0"/>
              </a:rPr>
              <a:t>: CP e deliberação no 4º trimestre de 2027.</a:t>
            </a:r>
          </a:p>
          <a:p>
            <a:pPr marL="712788" lvl="0" indent="-312738">
              <a:buFont typeface="Arial" panose="020B0604020202020204" pitchFamily="34" charset="0"/>
              <a:buChar char="•"/>
            </a:pPr>
            <a:r>
              <a:rPr lang="pt-BR" sz="1600" dirty="0">
                <a:latin typeface="Aptos" panose="020B0004020202020204" pitchFamily="34" charset="0"/>
              </a:rPr>
              <a:t>Inclui também atualizações periódicas contínuas, com forte articulação no Mercosul.</a:t>
            </a:r>
          </a:p>
          <a:p>
            <a:endParaRPr lang="pt-BR" sz="1600" dirty="0">
              <a:latin typeface="Aptos" panose="020B0004020202020204" pitchFamily="34" charset="0"/>
            </a:endParaRPr>
          </a:p>
          <a:p>
            <a:endParaRPr lang="pt-BR" sz="1600" dirty="0">
              <a:highlight>
                <a:srgbClr val="FFFF00"/>
              </a:highlight>
              <a:latin typeface="Aptos" panose="020B0004020202020204" pitchFamily="34" charset="0"/>
            </a:endParaRPr>
          </a:p>
          <a:p>
            <a:endParaRPr lang="pt-BR" b="1" dirty="0">
              <a:solidFill>
                <a:srgbClr val="0B3977"/>
              </a:solidFill>
              <a:highlight>
                <a:srgbClr val="FFFF00"/>
              </a:highlight>
              <a:latin typeface="Aptos" panose="020B0004020202020204" pitchFamily="34" charset="0"/>
            </a:endParaRPr>
          </a:p>
        </p:txBody>
      </p:sp>
      <p:sp>
        <p:nvSpPr>
          <p:cNvPr id="2" name="CaixaDeTexto 1">
            <a:extLst>
              <a:ext uri="{FF2B5EF4-FFF2-40B4-BE49-F238E27FC236}">
                <a16:creationId xmlns:a16="http://schemas.microsoft.com/office/drawing/2014/main" id="{B1699D9B-2B80-443F-AFA2-422B41380AFB}"/>
              </a:ext>
            </a:extLst>
          </p:cNvPr>
          <p:cNvSpPr txBox="1"/>
          <p:nvPr/>
        </p:nvSpPr>
        <p:spPr>
          <a:xfrm>
            <a:off x="952010" y="1026340"/>
            <a:ext cx="7801848"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000" b="1" dirty="0">
                <a:solidFill>
                  <a:srgbClr val="21B6CB"/>
                </a:solidFill>
                <a:latin typeface="Aptos" panose="020B0004020202020204" pitchFamily="34" charset="0"/>
                <a:ea typeface="Source Sans Pro" panose="020B0503030403020204" pitchFamily="34" charset="0"/>
                <a:cs typeface="Arial" panose="020B0604020202020204" pitchFamily="34" charset="0"/>
              </a:rPr>
              <a:t>Agenda Regulatória Anvisa 2026-2027</a:t>
            </a:r>
          </a:p>
        </p:txBody>
      </p:sp>
      <p:sp>
        <p:nvSpPr>
          <p:cNvPr id="7" name="CaixaDeTexto 6">
            <a:extLst>
              <a:ext uri="{FF2B5EF4-FFF2-40B4-BE49-F238E27FC236}">
                <a16:creationId xmlns:a16="http://schemas.microsoft.com/office/drawing/2014/main" id="{69768E8B-9B06-F0D6-FAB6-C82A15C9B026}"/>
              </a:ext>
            </a:extLst>
          </p:cNvPr>
          <p:cNvSpPr txBox="1"/>
          <p:nvPr/>
        </p:nvSpPr>
        <p:spPr>
          <a:xfrm>
            <a:off x="742950" y="1479053"/>
            <a:ext cx="110534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pt-BR" sz="6000" b="1" dirty="0">
                <a:solidFill>
                  <a:srgbClr val="1F2B54"/>
                </a:solidFill>
                <a:latin typeface="Aptos" panose="020B0004020202020204" pitchFamily="34" charset="0"/>
              </a:rPr>
              <a:t>5</a:t>
            </a:r>
            <a:endParaRPr lang="pt-BR" sz="6000" dirty="0">
              <a:solidFill>
                <a:srgbClr val="1F2B54"/>
              </a:solidFill>
            </a:endParaRPr>
          </a:p>
        </p:txBody>
      </p:sp>
      <p:pic>
        <p:nvPicPr>
          <p:cNvPr id="13" name="Imagem 12" descr="Uma imagem contendo Ícone&#10;&#10;O conteúdo gerado por IA pode estar incorreto.">
            <a:extLst>
              <a:ext uri="{FF2B5EF4-FFF2-40B4-BE49-F238E27FC236}">
                <a16:creationId xmlns:a16="http://schemas.microsoft.com/office/drawing/2014/main" id="{BA3F0CC9-1DBD-0496-7F5E-DD3079A4D7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0181" y="2129902"/>
            <a:ext cx="2402660" cy="2402660"/>
          </a:xfrm>
          <a:prstGeom prst="rect">
            <a:avLst/>
          </a:prstGeom>
        </p:spPr>
      </p:pic>
      <p:sp>
        <p:nvSpPr>
          <p:cNvPr id="16" name="CaixaDeTexto 15">
            <a:extLst>
              <a:ext uri="{FF2B5EF4-FFF2-40B4-BE49-F238E27FC236}">
                <a16:creationId xmlns:a16="http://schemas.microsoft.com/office/drawing/2014/main" id="{FA3B3335-5207-BBD8-14B3-62502568E262}"/>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18" name="Espaço Reservado para Número de Slide 5">
            <a:extLst>
              <a:ext uri="{FF2B5EF4-FFF2-40B4-BE49-F238E27FC236}">
                <a16:creationId xmlns:a16="http://schemas.microsoft.com/office/drawing/2014/main" id="{C3A0370E-FBD7-121C-9D80-6ACB31501297}"/>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7</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1084167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A09D5-8FF6-6A8F-3597-03C2566F74C5}"/>
            </a:ext>
          </a:extLst>
        </p:cNvPr>
        <p:cNvGrpSpPr/>
        <p:nvPr/>
      </p:nvGrpSpPr>
      <p:grpSpPr>
        <a:xfrm>
          <a:off x="0" y="0"/>
          <a:ext cx="0" cy="0"/>
          <a:chOff x="0" y="0"/>
          <a:chExt cx="0" cy="0"/>
        </a:xfrm>
      </p:grpSpPr>
      <p:sp>
        <p:nvSpPr>
          <p:cNvPr id="18" name="Google Shape;1110;p53">
            <a:extLst>
              <a:ext uri="{FF2B5EF4-FFF2-40B4-BE49-F238E27FC236}">
                <a16:creationId xmlns:a16="http://schemas.microsoft.com/office/drawing/2014/main" id="{93066AD7-9320-CECD-42D5-123D6B280231}"/>
              </a:ext>
            </a:extLst>
          </p:cNvPr>
          <p:cNvSpPr/>
          <p:nvPr/>
        </p:nvSpPr>
        <p:spPr>
          <a:xfrm rot="9430956">
            <a:off x="8512519" y="715728"/>
            <a:ext cx="7358962" cy="5675848"/>
          </a:xfrm>
          <a:custGeom>
            <a:avLst/>
            <a:gdLst/>
            <a:ahLst/>
            <a:cxnLst/>
            <a:rect l="l" t="t" r="r" b="b"/>
            <a:pathLst>
              <a:path w="27805" h="15479" extrusionOk="0">
                <a:moveTo>
                  <a:pt x="7126" y="1"/>
                </a:moveTo>
                <a:cubicBezTo>
                  <a:pt x="5779" y="1"/>
                  <a:pt x="4507" y="474"/>
                  <a:pt x="3629" y="990"/>
                </a:cubicBezTo>
                <a:cubicBezTo>
                  <a:pt x="2736" y="1508"/>
                  <a:pt x="1116" y="2793"/>
                  <a:pt x="781" y="3945"/>
                </a:cubicBezTo>
                <a:cubicBezTo>
                  <a:pt x="0" y="6770"/>
                  <a:pt x="4928" y="6382"/>
                  <a:pt x="2884" y="9971"/>
                </a:cubicBezTo>
                <a:cubicBezTo>
                  <a:pt x="857" y="13560"/>
                  <a:pt x="9021" y="15363"/>
                  <a:pt x="12780" y="15475"/>
                </a:cubicBezTo>
                <a:cubicBezTo>
                  <a:pt x="12886" y="15477"/>
                  <a:pt x="12994" y="15479"/>
                  <a:pt x="13104" y="15479"/>
                </a:cubicBezTo>
                <a:cubicBezTo>
                  <a:pt x="16559" y="15479"/>
                  <a:pt x="21317" y="14041"/>
                  <a:pt x="24367" y="11069"/>
                </a:cubicBezTo>
                <a:cubicBezTo>
                  <a:pt x="27804" y="7721"/>
                  <a:pt x="24680" y="2195"/>
                  <a:pt x="21443" y="1173"/>
                </a:cubicBezTo>
                <a:cubicBezTo>
                  <a:pt x="21020" y="1038"/>
                  <a:pt x="20623" y="985"/>
                  <a:pt x="20234" y="985"/>
                </a:cubicBezTo>
                <a:cubicBezTo>
                  <a:pt x="18736" y="985"/>
                  <a:pt x="17357" y="1777"/>
                  <a:pt x="15028" y="1777"/>
                </a:cubicBezTo>
                <a:cubicBezTo>
                  <a:pt x="13532" y="1777"/>
                  <a:pt x="11643" y="1449"/>
                  <a:pt x="9079" y="374"/>
                </a:cubicBezTo>
                <a:cubicBezTo>
                  <a:pt x="8434" y="109"/>
                  <a:pt x="7772" y="1"/>
                  <a:pt x="7126"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1B6CB"/>
              </a:solidFill>
            </a:endParaRPr>
          </a:p>
        </p:txBody>
      </p:sp>
      <p:sp>
        <p:nvSpPr>
          <p:cNvPr id="12" name="Retângulo 11">
            <a:extLst>
              <a:ext uri="{FF2B5EF4-FFF2-40B4-BE49-F238E27FC236}">
                <a16:creationId xmlns:a16="http://schemas.microsoft.com/office/drawing/2014/main" id="{A07864DE-B893-9F71-4906-ED37FDDDB83C}"/>
              </a:ext>
            </a:extLst>
          </p:cNvPr>
          <p:cNvSpPr/>
          <p:nvPr/>
        </p:nvSpPr>
        <p:spPr>
          <a:xfrm>
            <a:off x="1775521" y="116633"/>
            <a:ext cx="8648701" cy="714811"/>
          </a:xfrm>
          <a:prstGeom prst="rect">
            <a:avLst/>
          </a:prstGeom>
        </p:spPr>
        <p:txBody>
          <a:bodyPr wrap="square">
            <a:spAutoFit/>
          </a:bodyPr>
          <a:lstStyle/>
          <a:p>
            <a:pPr algn="just"/>
            <a:endParaRPr lang="pt-BR" sz="2000" b="1" dirty="0">
              <a:solidFill>
                <a:schemeClr val="accent6">
                  <a:lumMod val="75000"/>
                </a:schemeClr>
              </a:solidFill>
            </a:endParaRPr>
          </a:p>
          <a:p>
            <a:pPr lvl="1" algn="just">
              <a:lnSpc>
                <a:spcPct val="107000"/>
              </a:lnSpc>
              <a:spcAft>
                <a:spcPts val="1160"/>
              </a:spcAft>
            </a:pPr>
            <a:endParaRPr lang="pt-BR" sz="2000" b="1" dirty="0">
              <a:ea typeface="Times New Roman" panose="02020603050405020304" pitchFamily="18" charset="0"/>
              <a:cs typeface="Arial" panose="020B0604020202020204" pitchFamily="34" charset="0"/>
            </a:endParaRPr>
          </a:p>
        </p:txBody>
      </p:sp>
      <p:sp>
        <p:nvSpPr>
          <p:cNvPr id="2" name="CaixaDeTexto 1">
            <a:extLst>
              <a:ext uri="{FF2B5EF4-FFF2-40B4-BE49-F238E27FC236}">
                <a16:creationId xmlns:a16="http://schemas.microsoft.com/office/drawing/2014/main" id="{213B040C-F0B6-9BFD-C06E-0033511CC0CB}"/>
              </a:ext>
            </a:extLst>
          </p:cNvPr>
          <p:cNvSpPr txBox="1"/>
          <p:nvPr/>
        </p:nvSpPr>
        <p:spPr>
          <a:xfrm>
            <a:off x="952010" y="1026340"/>
            <a:ext cx="7801848"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000" b="1" dirty="0">
                <a:solidFill>
                  <a:srgbClr val="21B6CB"/>
                </a:solidFill>
                <a:latin typeface="Aptos" panose="020B0004020202020204" pitchFamily="34" charset="0"/>
                <a:ea typeface="Source Sans Pro" panose="020B0503030403020204" pitchFamily="34" charset="0"/>
                <a:cs typeface="Arial" panose="020B0604020202020204" pitchFamily="34" charset="0"/>
              </a:rPr>
              <a:t>Agenda Regulatória Anvisa 2026-2027</a:t>
            </a:r>
          </a:p>
        </p:txBody>
      </p:sp>
      <p:sp>
        <p:nvSpPr>
          <p:cNvPr id="7" name="CaixaDeTexto 6">
            <a:extLst>
              <a:ext uri="{FF2B5EF4-FFF2-40B4-BE49-F238E27FC236}">
                <a16:creationId xmlns:a16="http://schemas.microsoft.com/office/drawing/2014/main" id="{2A5C316E-7FF6-4878-66D7-927253E3B466}"/>
              </a:ext>
            </a:extLst>
          </p:cNvPr>
          <p:cNvSpPr txBox="1"/>
          <p:nvPr/>
        </p:nvSpPr>
        <p:spPr>
          <a:xfrm>
            <a:off x="1811338" y="1736725"/>
            <a:ext cx="6082367" cy="3231654"/>
          </a:xfrm>
          <a:prstGeom prst="rect">
            <a:avLst/>
          </a:prstGeom>
          <a:noFill/>
        </p:spPr>
        <p:txBody>
          <a:bodyPr wrap="square" rtlCol="0">
            <a:spAutoFit/>
          </a:bodyPr>
          <a:lstStyle/>
          <a:p>
            <a:r>
              <a:rPr lang="pt-BR" b="1" dirty="0">
                <a:latin typeface="Aptos" panose="020B0004020202020204" pitchFamily="34" charset="0"/>
              </a:rPr>
              <a:t>NOVOS ALIMENTOS E NOVOS INGREDIENTES</a:t>
            </a:r>
          </a:p>
          <a:p>
            <a:endParaRPr lang="pt-BR"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Especificações de ingredientes (TAP 18/2019)</a:t>
            </a:r>
            <a:r>
              <a:rPr lang="pt-BR" sz="1600" dirty="0">
                <a:latin typeface="Aptos" panose="020B0004020202020204" pitchFamily="34" charset="0"/>
              </a:rPr>
              <a:t>: AIR concluída, com CP no 2º trimestre de 2026 e deliberação no 4º trimestre de 2026. Aguardando publicação.</a:t>
            </a:r>
          </a:p>
          <a:p>
            <a:pPr marL="285750" lvl="0" indent="-285750">
              <a:buFont typeface="Arial" panose="020B0604020202020204" pitchFamily="34" charset="0"/>
              <a:buChar char="•"/>
            </a:pPr>
            <a:endParaRPr lang="pt-BR" sz="1600"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Revisão de disposições</a:t>
            </a:r>
            <a:r>
              <a:rPr lang="pt-BR" sz="1600" dirty="0">
                <a:latin typeface="Aptos" panose="020B0004020202020204" pitchFamily="34" charset="0"/>
              </a:rPr>
              <a:t>: mesmo cronograma, com diálogo setorial previsto.</a:t>
            </a:r>
          </a:p>
          <a:p>
            <a:pPr marL="285750" lvl="0" indent="-285750">
              <a:buFont typeface="Arial" panose="020B0604020202020204" pitchFamily="34" charset="0"/>
              <a:buChar char="•"/>
            </a:pPr>
            <a:endParaRPr lang="pt-BR" sz="1600"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Lista de novos alimentos e ingredientes</a:t>
            </a:r>
            <a:r>
              <a:rPr lang="pt-BR" sz="1600" dirty="0">
                <a:latin typeface="Aptos" panose="020B0004020202020204" pitchFamily="34" charset="0"/>
              </a:rPr>
              <a:t>: etapas previstas após 2027.</a:t>
            </a:r>
          </a:p>
          <a:p>
            <a:pPr lvl="0"/>
            <a:endParaRPr lang="pt-BR" dirty="0">
              <a:latin typeface="Aptos" panose="020B0004020202020204" pitchFamily="34" charset="0"/>
            </a:endParaRPr>
          </a:p>
        </p:txBody>
      </p:sp>
      <p:sp>
        <p:nvSpPr>
          <p:cNvPr id="13" name="CaixaDeTexto 12">
            <a:extLst>
              <a:ext uri="{FF2B5EF4-FFF2-40B4-BE49-F238E27FC236}">
                <a16:creationId xmlns:a16="http://schemas.microsoft.com/office/drawing/2014/main" id="{5C86E52F-EC8C-D788-1754-6782F9AF87C4}"/>
              </a:ext>
            </a:extLst>
          </p:cNvPr>
          <p:cNvSpPr txBox="1"/>
          <p:nvPr/>
        </p:nvSpPr>
        <p:spPr>
          <a:xfrm>
            <a:off x="742950" y="1479053"/>
            <a:ext cx="110534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pt-BR" sz="6000" b="1" dirty="0">
                <a:solidFill>
                  <a:srgbClr val="1F2B54"/>
                </a:solidFill>
                <a:latin typeface="Aptos" panose="020B0004020202020204" pitchFamily="34" charset="0"/>
              </a:rPr>
              <a:t>6</a:t>
            </a:r>
            <a:endParaRPr lang="pt-BR" sz="6000" dirty="0">
              <a:solidFill>
                <a:srgbClr val="1F2B54"/>
              </a:solidFill>
            </a:endParaRPr>
          </a:p>
        </p:txBody>
      </p:sp>
      <p:pic>
        <p:nvPicPr>
          <p:cNvPr id="15" name="Imagem 14" descr="Ícone&#10;&#10;O conteúdo gerado por IA pode estar incorreto.">
            <a:extLst>
              <a:ext uri="{FF2B5EF4-FFF2-40B4-BE49-F238E27FC236}">
                <a16:creationId xmlns:a16="http://schemas.microsoft.com/office/drawing/2014/main" id="{B380C380-6E55-57A3-9E35-D318E0B26E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9262" y="1899139"/>
            <a:ext cx="3059722" cy="3059722"/>
          </a:xfrm>
          <a:prstGeom prst="rect">
            <a:avLst/>
          </a:prstGeom>
        </p:spPr>
      </p:pic>
      <p:sp>
        <p:nvSpPr>
          <p:cNvPr id="19" name="CaixaDeTexto 18">
            <a:extLst>
              <a:ext uri="{FF2B5EF4-FFF2-40B4-BE49-F238E27FC236}">
                <a16:creationId xmlns:a16="http://schemas.microsoft.com/office/drawing/2014/main" id="{F385724B-234D-CFE7-141E-80E7D47837DF}"/>
              </a:ext>
            </a:extLst>
          </p:cNvPr>
          <p:cNvSpPr txBox="1"/>
          <p:nvPr/>
        </p:nvSpPr>
        <p:spPr>
          <a:xfrm>
            <a:off x="339744" y="6153045"/>
            <a:ext cx="617912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1100" dirty="0">
                <a:solidFill>
                  <a:srgbClr val="21B6CB"/>
                </a:solidFill>
                <a:latin typeface="Aptos" panose="020B0004020202020204" pitchFamily="34" charset="0"/>
              </a:rPr>
              <a:t>CENÁRIO REGULATÓRIO PARA LÁCTEOS</a:t>
            </a:r>
          </a:p>
        </p:txBody>
      </p:sp>
      <p:sp>
        <p:nvSpPr>
          <p:cNvPr id="20" name="Espaço Reservado para Número de Slide 5">
            <a:extLst>
              <a:ext uri="{FF2B5EF4-FFF2-40B4-BE49-F238E27FC236}">
                <a16:creationId xmlns:a16="http://schemas.microsoft.com/office/drawing/2014/main" id="{41F5BD26-C1A2-83A2-4FEA-A198CCBADA3F}"/>
              </a:ext>
            </a:extLst>
          </p:cNvPr>
          <p:cNvSpPr>
            <a:spLocks noGrp="1"/>
          </p:cNvSpPr>
          <p:nvPr>
            <p:ph type="sldNum" sz="quarter" idx="12"/>
          </p:nvPr>
        </p:nvSpPr>
        <p:spPr>
          <a:xfrm>
            <a:off x="9052622" y="6153046"/>
            <a:ext cx="2743200" cy="261610"/>
          </a:xfrm>
        </p:spPr>
        <p:txBody>
          <a:bodyPr/>
          <a:lstStyle/>
          <a:p>
            <a:fld id="{4E4C1F47-714B-40DD-A1E7-D5F9C84E4F44}" type="slidenum">
              <a:rPr lang="pt-BR" sz="1100">
                <a:solidFill>
                  <a:srgbClr val="21B6CB"/>
                </a:solidFill>
                <a:latin typeface="Aptos" panose="020B0004020202020204" pitchFamily="34" charset="0"/>
              </a:rPr>
              <a:t>8</a:t>
            </a:fld>
            <a:endParaRPr lang="pt-BR" sz="1100" dirty="0">
              <a:solidFill>
                <a:srgbClr val="21B6CB"/>
              </a:solidFill>
              <a:latin typeface="Aptos" panose="020B0004020202020204" pitchFamily="34" charset="0"/>
            </a:endParaRPr>
          </a:p>
        </p:txBody>
      </p:sp>
    </p:spTree>
    <p:extLst>
      <p:ext uri="{BB962C8B-B14F-4D97-AF65-F5344CB8AC3E}">
        <p14:creationId xmlns:p14="http://schemas.microsoft.com/office/powerpoint/2010/main" val="2631202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F2FCD-72F0-9B76-C174-4C2EED8FEAB1}"/>
            </a:ext>
          </a:extLst>
        </p:cNvPr>
        <p:cNvGrpSpPr/>
        <p:nvPr/>
      </p:nvGrpSpPr>
      <p:grpSpPr>
        <a:xfrm>
          <a:off x="0" y="0"/>
          <a:ext cx="0" cy="0"/>
          <a:chOff x="0" y="0"/>
          <a:chExt cx="0" cy="0"/>
        </a:xfrm>
      </p:grpSpPr>
      <p:sp>
        <p:nvSpPr>
          <p:cNvPr id="16" name="Google Shape;1110;p53">
            <a:extLst>
              <a:ext uri="{FF2B5EF4-FFF2-40B4-BE49-F238E27FC236}">
                <a16:creationId xmlns:a16="http://schemas.microsoft.com/office/drawing/2014/main" id="{529C372E-9263-47E1-FBA5-4E7B542F8FAA}"/>
              </a:ext>
            </a:extLst>
          </p:cNvPr>
          <p:cNvSpPr/>
          <p:nvPr/>
        </p:nvSpPr>
        <p:spPr>
          <a:xfrm rot="13213957">
            <a:off x="9315792" y="885037"/>
            <a:ext cx="7358962" cy="5675848"/>
          </a:xfrm>
          <a:custGeom>
            <a:avLst/>
            <a:gdLst/>
            <a:ahLst/>
            <a:cxnLst/>
            <a:rect l="l" t="t" r="r" b="b"/>
            <a:pathLst>
              <a:path w="27805" h="15479" extrusionOk="0">
                <a:moveTo>
                  <a:pt x="7126" y="1"/>
                </a:moveTo>
                <a:cubicBezTo>
                  <a:pt x="5779" y="1"/>
                  <a:pt x="4507" y="474"/>
                  <a:pt x="3629" y="990"/>
                </a:cubicBezTo>
                <a:cubicBezTo>
                  <a:pt x="2736" y="1508"/>
                  <a:pt x="1116" y="2793"/>
                  <a:pt x="781" y="3945"/>
                </a:cubicBezTo>
                <a:cubicBezTo>
                  <a:pt x="0" y="6770"/>
                  <a:pt x="4928" y="6382"/>
                  <a:pt x="2884" y="9971"/>
                </a:cubicBezTo>
                <a:cubicBezTo>
                  <a:pt x="857" y="13560"/>
                  <a:pt x="9021" y="15363"/>
                  <a:pt x="12780" y="15475"/>
                </a:cubicBezTo>
                <a:cubicBezTo>
                  <a:pt x="12886" y="15477"/>
                  <a:pt x="12994" y="15479"/>
                  <a:pt x="13104" y="15479"/>
                </a:cubicBezTo>
                <a:cubicBezTo>
                  <a:pt x="16559" y="15479"/>
                  <a:pt x="21317" y="14041"/>
                  <a:pt x="24367" y="11069"/>
                </a:cubicBezTo>
                <a:cubicBezTo>
                  <a:pt x="27804" y="7721"/>
                  <a:pt x="24680" y="2195"/>
                  <a:pt x="21443" y="1173"/>
                </a:cubicBezTo>
                <a:cubicBezTo>
                  <a:pt x="21020" y="1038"/>
                  <a:pt x="20623" y="985"/>
                  <a:pt x="20234" y="985"/>
                </a:cubicBezTo>
                <a:cubicBezTo>
                  <a:pt x="18736" y="985"/>
                  <a:pt x="17357" y="1777"/>
                  <a:pt x="15028" y="1777"/>
                </a:cubicBezTo>
                <a:cubicBezTo>
                  <a:pt x="13532" y="1777"/>
                  <a:pt x="11643" y="1449"/>
                  <a:pt x="9079" y="374"/>
                </a:cubicBezTo>
                <a:cubicBezTo>
                  <a:pt x="8434" y="109"/>
                  <a:pt x="7772" y="1"/>
                  <a:pt x="7126"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1B6CB"/>
              </a:solidFill>
            </a:endParaRPr>
          </a:p>
        </p:txBody>
      </p:sp>
      <p:sp>
        <p:nvSpPr>
          <p:cNvPr id="17" name="CaixaDeTexto 16">
            <a:extLst>
              <a:ext uri="{FF2B5EF4-FFF2-40B4-BE49-F238E27FC236}">
                <a16:creationId xmlns:a16="http://schemas.microsoft.com/office/drawing/2014/main" id="{2D1C305A-D700-368E-ADD1-71B47660E443}"/>
              </a:ext>
            </a:extLst>
          </p:cNvPr>
          <p:cNvSpPr txBox="1"/>
          <p:nvPr/>
        </p:nvSpPr>
        <p:spPr>
          <a:xfrm>
            <a:off x="1811338" y="1736725"/>
            <a:ext cx="4777801" cy="2862322"/>
          </a:xfrm>
          <a:prstGeom prst="rect">
            <a:avLst/>
          </a:prstGeom>
          <a:noFill/>
        </p:spPr>
        <p:txBody>
          <a:bodyPr wrap="square" rtlCol="0">
            <a:spAutoFit/>
          </a:bodyPr>
          <a:lstStyle/>
          <a:p>
            <a:pPr indent="14288"/>
            <a:r>
              <a:rPr lang="pt-BR" b="1" dirty="0">
                <a:solidFill>
                  <a:srgbClr val="1F2B54"/>
                </a:solidFill>
                <a:latin typeface="Aptos" panose="020B0004020202020204" pitchFamily="34" charset="0"/>
              </a:rPr>
              <a:t>IRRADIAÇÃO DE ALIMENTOS</a:t>
            </a:r>
          </a:p>
          <a:p>
            <a:endParaRPr lang="pt-BR"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Rotulagem de alimentos irradiados</a:t>
            </a:r>
            <a:r>
              <a:rPr lang="pt-BR" sz="1600" dirty="0">
                <a:latin typeface="Aptos" panose="020B0004020202020204" pitchFamily="34" charset="0"/>
              </a:rPr>
              <a:t>: início no 3º trimestre de 2026, sem AIR, com deliberação no 4º trimestre de 2027.</a:t>
            </a:r>
          </a:p>
          <a:p>
            <a:pPr lvl="0"/>
            <a:endParaRPr lang="pt-BR" sz="1600" dirty="0">
              <a:latin typeface="Aptos" panose="020B0004020202020204" pitchFamily="34" charset="0"/>
            </a:endParaRPr>
          </a:p>
          <a:p>
            <a:pPr marL="285750" lvl="0" indent="-285750">
              <a:buFont typeface="Arial" panose="020B0604020202020204" pitchFamily="34" charset="0"/>
              <a:buChar char="•"/>
            </a:pPr>
            <a:r>
              <a:rPr lang="pt-BR" sz="1600" b="1" dirty="0">
                <a:latin typeface="Aptos" panose="020B0004020202020204" pitchFamily="34" charset="0"/>
              </a:rPr>
              <a:t>Revisão da legislação</a:t>
            </a:r>
            <a:r>
              <a:rPr lang="pt-BR" sz="1600" dirty="0">
                <a:latin typeface="Aptos" panose="020B0004020202020204" pitchFamily="34" charset="0"/>
              </a:rPr>
              <a:t>: AIR no 4º trimestre de 2026 e deliberação no 3º trimestre de 2027.</a:t>
            </a:r>
          </a:p>
          <a:p>
            <a:pPr marL="715963" indent="-268288">
              <a:buFont typeface="Arial" panose="020B0604020202020204" pitchFamily="34" charset="0"/>
              <a:buChar char="•"/>
            </a:pPr>
            <a:r>
              <a:rPr lang="pt-BR" sz="1600" dirty="0">
                <a:latin typeface="Aptos" panose="020B0004020202020204" pitchFamily="34" charset="0"/>
              </a:rPr>
              <a:t>Há convergência com o Codex </a:t>
            </a:r>
            <a:r>
              <a:rPr lang="pt-BR" sz="1600" dirty="0" err="1">
                <a:latin typeface="Aptos" panose="020B0004020202020204" pitchFamily="34" charset="0"/>
              </a:rPr>
              <a:t>Alimentarius</a:t>
            </a:r>
            <a:r>
              <a:rPr lang="pt-BR" sz="1600" dirty="0">
                <a:latin typeface="Aptos" panose="020B0004020202020204" pitchFamily="34" charset="0"/>
              </a:rPr>
              <a:t> e elaboração de documentos técnicos. Anvisa pretende publicar consulta publica.</a:t>
            </a:r>
            <a:endParaRPr lang="pt-BR" dirty="0">
              <a:latin typeface="Aptos" panose="020B0004020202020204" pitchFamily="34" charset="0"/>
            </a:endParaRPr>
          </a:p>
        </p:txBody>
      </p:sp>
      <p:sp>
        <p:nvSpPr>
          <p:cNvPr id="7" name="CaixaDeTexto 6">
            <a:extLst>
              <a:ext uri="{FF2B5EF4-FFF2-40B4-BE49-F238E27FC236}">
                <a16:creationId xmlns:a16="http://schemas.microsoft.com/office/drawing/2014/main" id="{AB5AD8C9-F346-E521-85B3-6511F21C0FEF}"/>
              </a:ext>
            </a:extLst>
          </p:cNvPr>
          <p:cNvSpPr txBox="1"/>
          <p:nvPr/>
        </p:nvSpPr>
        <p:spPr>
          <a:xfrm>
            <a:off x="952010" y="1026340"/>
            <a:ext cx="7801848"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t-BR" sz="3000" b="1" dirty="0">
                <a:solidFill>
                  <a:srgbClr val="21B6CB"/>
                </a:solidFill>
                <a:latin typeface="Aptos" panose="020B0004020202020204" pitchFamily="34" charset="0"/>
                <a:ea typeface="Source Sans Pro" panose="020B0503030403020204" pitchFamily="34" charset="0"/>
                <a:cs typeface="Arial" panose="020B0604020202020204" pitchFamily="34" charset="0"/>
              </a:rPr>
              <a:t>Agenda Regulatória Anvisa 2026-2027</a:t>
            </a:r>
          </a:p>
        </p:txBody>
      </p:sp>
      <p:sp>
        <p:nvSpPr>
          <p:cNvPr id="13" name="CaixaDeTexto 12">
            <a:extLst>
              <a:ext uri="{FF2B5EF4-FFF2-40B4-BE49-F238E27FC236}">
                <a16:creationId xmlns:a16="http://schemas.microsoft.com/office/drawing/2014/main" id="{A8757A53-8682-4266-BC80-8B3F0294DF95}"/>
              </a:ext>
            </a:extLst>
          </p:cNvPr>
          <p:cNvSpPr txBox="1"/>
          <p:nvPr/>
        </p:nvSpPr>
        <p:spPr>
          <a:xfrm>
            <a:off x="742950" y="1479053"/>
            <a:ext cx="110534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pt-BR" sz="6000" b="1" dirty="0">
                <a:solidFill>
                  <a:srgbClr val="1F2B54"/>
                </a:solidFill>
                <a:latin typeface="Aptos" panose="020B0004020202020204" pitchFamily="34" charset="0"/>
              </a:rPr>
              <a:t>7</a:t>
            </a:r>
            <a:endParaRPr lang="pt-BR" sz="6000" dirty="0">
              <a:solidFill>
                <a:srgbClr val="1F2B54"/>
              </a:solidFill>
            </a:endParaRPr>
          </a:p>
        </p:txBody>
      </p:sp>
      <p:pic>
        <p:nvPicPr>
          <p:cNvPr id="15" name="Imagem 14" descr="Texto, Ícone&#10;&#10;O conteúdo gerado por IA pode estar incorreto.">
            <a:extLst>
              <a:ext uri="{FF2B5EF4-FFF2-40B4-BE49-F238E27FC236}">
                <a16:creationId xmlns:a16="http://schemas.microsoft.com/office/drawing/2014/main" id="{7ACBBE6D-0F21-3016-252D-6EB4F29C57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5162" y="1771117"/>
            <a:ext cx="3903688" cy="3903688"/>
          </a:xfrm>
          <a:prstGeom prst="rect">
            <a:avLst/>
          </a:prstGeom>
        </p:spPr>
      </p:pic>
    </p:spTree>
    <p:extLst>
      <p:ext uri="{BB962C8B-B14F-4D97-AF65-F5344CB8AC3E}">
        <p14:creationId xmlns:p14="http://schemas.microsoft.com/office/powerpoint/2010/main" val="554821051"/>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21F6963E0C24648B4EA4135D77DDEE4" ma:contentTypeVersion="16" ma:contentTypeDescription="Crie um novo documento." ma:contentTypeScope="" ma:versionID="e44cf5db1b07a7c338a22192d670b2f4">
  <xsd:schema xmlns:xsd="http://www.w3.org/2001/XMLSchema" xmlns:xs="http://www.w3.org/2001/XMLSchema" xmlns:p="http://schemas.microsoft.com/office/2006/metadata/properties" xmlns:ns3="1e2b4bc3-da03-4d91-ade6-bf8674f24f11" xmlns:ns4="17e154ce-71db-4df7-9605-d2bc30089293" targetNamespace="http://schemas.microsoft.com/office/2006/metadata/properties" ma:root="true" ma:fieldsID="377f93ccd2a001573575a4614cb85f48" ns3:_="" ns4:_="">
    <xsd:import namespace="1e2b4bc3-da03-4d91-ade6-bf8674f24f11"/>
    <xsd:import namespace="17e154ce-71db-4df7-9605-d2bc3008929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element ref="ns3:MediaLengthInSeconds"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2b4bc3-da03-4d91-ade6-bf8674f24f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activity" ma:index="23"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7e154ce-71db-4df7-9605-d2bc30089293" elementFormDefault="qualified">
    <xsd:import namespace="http://schemas.microsoft.com/office/2006/documentManagement/types"/>
    <xsd:import namespace="http://schemas.microsoft.com/office/infopath/2007/PartnerControls"/>
    <xsd:element name="SharedWithUsers" ma:index="10"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hes de Compartilhado Com" ma:internalName="SharedWithDetails" ma:readOnly="true">
      <xsd:simpleType>
        <xsd:restriction base="dms:Note">
          <xsd:maxLength value="255"/>
        </xsd:restriction>
      </xsd:simpleType>
    </xsd:element>
    <xsd:element name="SharingHintHash" ma:index="12" nillable="true" ma:displayName="Hash de Dica de Compartilhamento"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1e2b4bc3-da03-4d91-ade6-bf8674f24f11" xsi:nil="true"/>
  </documentManagement>
</p:properties>
</file>

<file path=customXml/itemProps1.xml><?xml version="1.0" encoding="utf-8"?>
<ds:datastoreItem xmlns:ds="http://schemas.openxmlformats.org/officeDocument/2006/customXml" ds:itemID="{8AD55A9C-5F33-4CAF-BB90-E3C35FF13325}">
  <ds:schemaRefs>
    <ds:schemaRef ds:uri="17e154ce-71db-4df7-9605-d2bc30089293"/>
    <ds:schemaRef ds:uri="1e2b4bc3-da03-4d91-ade6-bf8674f24f1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379CA47-0C32-4897-BFA9-DA3B51978458}">
  <ds:schemaRefs>
    <ds:schemaRef ds:uri="http://schemas.microsoft.com/sharepoint/v3/contenttype/forms"/>
  </ds:schemaRefs>
</ds:datastoreItem>
</file>

<file path=customXml/itemProps3.xml><?xml version="1.0" encoding="utf-8"?>
<ds:datastoreItem xmlns:ds="http://schemas.openxmlformats.org/officeDocument/2006/customXml" ds:itemID="{57B0F3A8-88FA-4F30-827E-44F7E90E2281}">
  <ds:schemaRefs>
    <ds:schemaRef ds:uri="http://schemas.microsoft.com/office/2006/documentManagement/types"/>
    <ds:schemaRef ds:uri="http://purl.org/dc/terms/"/>
    <ds:schemaRef ds:uri="17e154ce-71db-4df7-9605-d2bc30089293"/>
    <ds:schemaRef ds:uri="http://purl.org/dc/dcmitype/"/>
    <ds:schemaRef ds:uri="http://schemas.microsoft.com/office/infopath/2007/PartnerControls"/>
    <ds:schemaRef ds:uri="http://schemas.openxmlformats.org/package/2006/metadata/core-properties"/>
    <ds:schemaRef ds:uri="http://purl.org/dc/elements/1.1/"/>
    <ds:schemaRef ds:uri="1e2b4bc3-da03-4d91-ade6-bf8674f24f11"/>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3452</TotalTime>
  <Words>3276</Words>
  <Application>Microsoft Office PowerPoint</Application>
  <PresentationFormat>Widescreen</PresentationFormat>
  <Paragraphs>342</Paragraphs>
  <Slides>36</Slides>
  <Notes>1</Notes>
  <HiddenSlides>0</HiddenSlides>
  <MMClips>0</MMClips>
  <ScaleCrop>false</ScaleCrop>
  <HeadingPairs>
    <vt:vector size="6" baseType="variant">
      <vt:variant>
        <vt:lpstr>Fontes usadas</vt:lpstr>
      </vt:variant>
      <vt:variant>
        <vt:i4>9</vt:i4>
      </vt:variant>
      <vt:variant>
        <vt:lpstr>Tema</vt:lpstr>
      </vt:variant>
      <vt:variant>
        <vt:i4>2</vt:i4>
      </vt:variant>
      <vt:variant>
        <vt:lpstr>Títulos de slides</vt:lpstr>
      </vt:variant>
      <vt:variant>
        <vt:i4>36</vt:i4>
      </vt:variant>
    </vt:vector>
  </HeadingPairs>
  <TitlesOfParts>
    <vt:vector size="47" baseType="lpstr">
      <vt:lpstr>Aptos</vt:lpstr>
      <vt:lpstr>Arial</vt:lpstr>
      <vt:lpstr>Calibri</vt:lpstr>
      <vt:lpstr>Calibri Light</vt:lpstr>
      <vt:lpstr>Helvetica Neue</vt:lpstr>
      <vt:lpstr>Helvetica Neue Medium</vt:lpstr>
      <vt:lpstr>Montserrat Medium</vt:lpstr>
      <vt:lpstr>Source Sans Pro Light</vt:lpstr>
      <vt:lpstr>Times New Roman</vt:lpstr>
      <vt:lpstr>White</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Raphaela Giglio Correa Fernandes</dc:creator>
  <cp:lastModifiedBy>Leyre Soares</cp:lastModifiedBy>
  <cp:revision>106</cp:revision>
  <cp:lastPrinted>2023-04-26T21:12:27Z</cp:lastPrinted>
  <dcterms:created xsi:type="dcterms:W3CDTF">2022-03-28T16:12:13Z</dcterms:created>
  <dcterms:modified xsi:type="dcterms:W3CDTF">2026-06-23T14:41:51Z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0x010100621F6963E0C24648B4EA4135D77DDEE4</vt:lpwstr>
  </property>
  <property fmtid="{D5CDD505-2E9C-101B-9397-08002B2CF9AE}" pid="3" name="MediaServiceImageTags">
    <vt:lpwstr/>
  </property>
  <property fmtid="{D5CDD505-2E9C-101B-9397-08002B2CF9AE}" pid="4" name="MSIP_Label_e6696167-4fe8-4f44-b0ce-e39fb98fcc42_Enabled">
    <vt:lpwstr>true</vt:lpwstr>
  </property>
  <property fmtid="{D5CDD505-2E9C-101B-9397-08002B2CF9AE}" pid="5" name="MSIP_Label_e6696167-4fe8-4f44-b0ce-e39fb98fcc42_SetDate">
    <vt:lpwstr>2023-12-18T13:42:00Z</vt:lpwstr>
  </property>
  <property fmtid="{D5CDD505-2E9C-101B-9397-08002B2CF9AE}" pid="6" name="MSIP_Label_e6696167-4fe8-4f44-b0ce-e39fb98fcc42_Method">
    <vt:lpwstr>Standard</vt:lpwstr>
  </property>
  <property fmtid="{D5CDD505-2E9C-101B-9397-08002B2CF9AE}" pid="7" name="MSIP_Label_e6696167-4fe8-4f44-b0ce-e39fb98fcc42_Name">
    <vt:lpwstr>Restrito</vt:lpwstr>
  </property>
  <property fmtid="{D5CDD505-2E9C-101B-9397-08002B2CF9AE}" pid="8" name="MSIP_Label_e6696167-4fe8-4f44-b0ce-e39fb98fcc42_SiteId">
    <vt:lpwstr>29c71825-b62a-457c-9557-749249d1f51c</vt:lpwstr>
  </property>
  <property fmtid="{D5CDD505-2E9C-101B-9397-08002B2CF9AE}" pid="9" name="MSIP_Label_e6696167-4fe8-4f44-b0ce-e39fb98fcc42_ActionId">
    <vt:lpwstr>5e7a897b-35ac-4df3-be84-3180be5f9fac</vt:lpwstr>
  </property>
  <property fmtid="{D5CDD505-2E9C-101B-9397-08002B2CF9AE}" pid="10" name="MSIP_Label_e6696167-4fe8-4f44-b0ce-e39fb98fcc42_ContentBits">
    <vt:lpwstr>1</vt:lpwstr>
  </property>
  <property fmtid="{D5CDD505-2E9C-101B-9397-08002B2CF9AE}" pid="11" name="ClassificationContentMarkingHeaderLocations">
    <vt:lpwstr>Tema do Office:8\White:3</vt:lpwstr>
  </property>
  <property fmtid="{D5CDD505-2E9C-101B-9397-08002B2CF9AE}" pid="12" name="ClassificationContentMarkingHeaderText">
    <vt:lpwstr>Classificação de confidencialidade: Restrito</vt:lpwstr>
  </property>
</Properties>
</file>